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6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4750A6F-F15B-439B-B9D0-CC89D2DF5351}">
  <a:tblStyle styleId="{E4750A6F-F15B-439B-B9D0-CC89D2DF5351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" name="Google Shape;6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/>
              <a:t>Procedemos a la verificación del quórum Por favor, cada integrante confirme su nombre y cargo para registro en el acta."</a:t>
            </a:r>
            <a:endParaRPr/>
          </a:p>
        </p:txBody>
      </p:sp>
      <p:sp>
        <p:nvSpPr>
          <p:cNvPr id="69" name="Google Shape;69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838200" y="503918"/>
            <a:ext cx="9073243" cy="941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ctrTitle"/>
          </p:nvPr>
        </p:nvSpPr>
        <p:spPr>
          <a:xfrm>
            <a:off x="1524000" y="1347107"/>
            <a:ext cx="9144000" cy="2162856"/>
          </a:xfrm>
          <a:prstGeom prst="rect">
            <a:avLst/>
          </a:prstGeom>
          <a:solidFill>
            <a:srgbClr val="157DC6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838200" y="503918"/>
            <a:ext cx="9073243" cy="941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903083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solidFill>
            <a:srgbClr val="1C6EBA"/>
          </a:solidFill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solidFill>
            <a:srgbClr val="1C6EBA"/>
          </a:solidFill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>
            <a:spLocks noGrp="1"/>
          </p:cNvSpPr>
          <p:nvPr>
            <p:ph type="title"/>
          </p:nvPr>
        </p:nvSpPr>
        <p:spPr>
          <a:xfrm>
            <a:off x="838200" y="503918"/>
            <a:ext cx="9073243" cy="941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body" idx="1"/>
          </p:nvPr>
        </p:nvSpPr>
        <p:spPr>
          <a:xfrm>
            <a:off x="5183188" y="1722664"/>
            <a:ext cx="6172200" cy="4138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solidFill>
            <a:srgbClr val="157DC6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9"/>
          <p:cNvSpPr>
            <a:spLocks noGrp="1"/>
          </p:cNvSpPr>
          <p:nvPr>
            <p:ph type="pic" idx="2"/>
          </p:nvPr>
        </p:nvSpPr>
        <p:spPr>
          <a:xfrm>
            <a:off x="5183188" y="1624693"/>
            <a:ext cx="6172200" cy="4236357"/>
          </a:xfrm>
          <a:prstGeom prst="rect">
            <a:avLst/>
          </a:prstGeom>
          <a:noFill/>
          <a:ln>
            <a:noFill/>
          </a:ln>
        </p:spPr>
      </p:sp>
      <p:sp>
        <p:nvSpPr>
          <p:cNvPr id="39" name="Google Shape;39;p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 txBox="1">
            <a:spLocks noGrp="1"/>
          </p:cNvSpPr>
          <p:nvPr>
            <p:ph type="title"/>
          </p:nvPr>
        </p:nvSpPr>
        <p:spPr>
          <a:xfrm>
            <a:off x="838200" y="503918"/>
            <a:ext cx="9073243" cy="941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dat.gov.co/3-estructura-organica/modelo-de-operacion-por-procesos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../Cronograma_MIPG_EDAT_2025.xls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10"/>
          <p:cNvSpPr txBox="1"/>
          <p:nvPr/>
        </p:nvSpPr>
        <p:spPr>
          <a:xfrm>
            <a:off x="624017" y="6529431"/>
            <a:ext cx="1674341" cy="200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endParaRPr sz="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10"/>
          <p:cNvSpPr/>
          <p:nvPr/>
        </p:nvSpPr>
        <p:spPr>
          <a:xfrm>
            <a:off x="10375271" y="645953"/>
            <a:ext cx="1327371" cy="1417740"/>
          </a:xfrm>
          <a:prstGeom prst="rect">
            <a:avLst/>
          </a:prstGeom>
          <a:solidFill>
            <a:srgbClr val="0AA6E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9"/>
          <p:cNvSpPr txBox="1">
            <a:spLocks noGrp="1"/>
          </p:cNvSpPr>
          <p:nvPr>
            <p:ph type="title"/>
          </p:nvPr>
        </p:nvSpPr>
        <p:spPr>
          <a:xfrm>
            <a:off x="2143824" y="260528"/>
            <a:ext cx="9073243" cy="941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s-MX" sz="2000"/>
              <a:t>				</a:t>
            </a:r>
            <a:endParaRPr sz="2000"/>
          </a:p>
        </p:txBody>
      </p:sp>
      <p:pic>
        <p:nvPicPr>
          <p:cNvPr id="141" name="Google Shape;141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76152" y="5932468"/>
            <a:ext cx="533446" cy="710246"/>
          </a:xfrm>
          <a:prstGeom prst="rect">
            <a:avLst/>
          </a:prstGeom>
          <a:solidFill>
            <a:srgbClr val="0066CC"/>
          </a:solidFill>
          <a:ln>
            <a:noFill/>
          </a:ln>
        </p:spPr>
      </p:pic>
      <p:sp>
        <p:nvSpPr>
          <p:cNvPr id="142" name="Google Shape;142;p19"/>
          <p:cNvSpPr/>
          <p:nvPr/>
        </p:nvSpPr>
        <p:spPr>
          <a:xfrm>
            <a:off x="1204112" y="6239226"/>
            <a:ext cx="873190" cy="469811"/>
          </a:xfrm>
          <a:prstGeom prst="rect">
            <a:avLst/>
          </a:prstGeom>
          <a:solidFill>
            <a:srgbClr val="2360A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19"/>
          <p:cNvSpPr/>
          <p:nvPr/>
        </p:nvSpPr>
        <p:spPr>
          <a:xfrm>
            <a:off x="1212722" y="5749000"/>
            <a:ext cx="596876" cy="476420"/>
          </a:xfrm>
          <a:prstGeom prst="rect">
            <a:avLst/>
          </a:prstGeom>
          <a:solidFill>
            <a:srgbClr val="D5ECF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09598" y="1444021"/>
            <a:ext cx="8500266" cy="4781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0"/>
          <p:cNvSpPr txBox="1">
            <a:spLocks noGrp="1"/>
          </p:cNvSpPr>
          <p:nvPr>
            <p:ph type="title"/>
          </p:nvPr>
        </p:nvSpPr>
        <p:spPr>
          <a:xfrm>
            <a:off x="2143824" y="260528"/>
            <a:ext cx="9073243" cy="941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s-MX" sz="2000"/>
              <a:t>				</a:t>
            </a:r>
            <a:endParaRPr sz="2000"/>
          </a:p>
        </p:txBody>
      </p:sp>
      <p:pic>
        <p:nvPicPr>
          <p:cNvPr id="150" name="Google Shape;150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76152" y="5932468"/>
            <a:ext cx="533446" cy="710246"/>
          </a:xfrm>
          <a:prstGeom prst="rect">
            <a:avLst/>
          </a:prstGeom>
          <a:solidFill>
            <a:srgbClr val="0066CC"/>
          </a:solidFill>
          <a:ln>
            <a:noFill/>
          </a:ln>
        </p:spPr>
      </p:pic>
      <p:sp>
        <p:nvSpPr>
          <p:cNvPr id="151" name="Google Shape;151;p20"/>
          <p:cNvSpPr/>
          <p:nvPr/>
        </p:nvSpPr>
        <p:spPr>
          <a:xfrm>
            <a:off x="1204112" y="6239226"/>
            <a:ext cx="873190" cy="469811"/>
          </a:xfrm>
          <a:prstGeom prst="rect">
            <a:avLst/>
          </a:prstGeom>
          <a:solidFill>
            <a:srgbClr val="2360A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20"/>
          <p:cNvSpPr/>
          <p:nvPr/>
        </p:nvSpPr>
        <p:spPr>
          <a:xfrm>
            <a:off x="1212722" y="5749000"/>
            <a:ext cx="596876" cy="476420"/>
          </a:xfrm>
          <a:prstGeom prst="rect">
            <a:avLst/>
          </a:prstGeom>
          <a:solidFill>
            <a:srgbClr val="D5ECF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20"/>
          <p:cNvSpPr/>
          <p:nvPr/>
        </p:nvSpPr>
        <p:spPr>
          <a:xfrm>
            <a:off x="4028661" y="2747644"/>
            <a:ext cx="6904383" cy="2714252"/>
          </a:xfrm>
          <a:prstGeom prst="rect">
            <a:avLst/>
          </a:prstGeom>
          <a:solidFill>
            <a:srgbClr val="D8D8D8"/>
          </a:solidFill>
          <a:ln w="12700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20"/>
          <p:cNvSpPr txBox="1"/>
          <p:nvPr/>
        </p:nvSpPr>
        <p:spPr>
          <a:xfrm>
            <a:off x="4028661" y="2880166"/>
            <a:ext cx="1508760" cy="2129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3800" b="1">
                <a:solidFill>
                  <a:srgbClr val="001F5F"/>
                </a:solidFill>
                <a:latin typeface="Trebuchet MS"/>
                <a:ea typeface="Trebuchet MS"/>
                <a:cs typeface="Trebuchet MS"/>
                <a:sym typeface="Trebuchet MS"/>
              </a:rPr>
              <a:t>4.</a:t>
            </a:r>
            <a:endParaRPr sz="13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55" name="Google Shape;155;p20"/>
          <p:cNvSpPr txBox="1"/>
          <p:nvPr/>
        </p:nvSpPr>
        <p:spPr>
          <a:xfrm>
            <a:off x="5378395" y="3159913"/>
            <a:ext cx="5370113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2700" marR="5080" lvl="0" indent="161988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200" b="1">
                <a:solidFill>
                  <a:srgbClr val="001F5F"/>
                </a:solidFill>
                <a:latin typeface="Trebuchet MS"/>
                <a:ea typeface="Trebuchet MS"/>
                <a:cs typeface="Trebuchet MS"/>
                <a:sym typeface="Trebuchet MS"/>
              </a:rPr>
              <a:t>Aprobación del plan anual de seguridad y salud en el trabajo 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1"/>
          <p:cNvSpPr txBox="1">
            <a:spLocks noGrp="1"/>
          </p:cNvSpPr>
          <p:nvPr>
            <p:ph type="title"/>
          </p:nvPr>
        </p:nvSpPr>
        <p:spPr>
          <a:xfrm>
            <a:off x="2143824" y="260528"/>
            <a:ext cx="9073243" cy="941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s-MX" sz="2000"/>
              <a:t>				</a:t>
            </a:r>
            <a:endParaRPr sz="2000"/>
          </a:p>
        </p:txBody>
      </p:sp>
      <p:pic>
        <p:nvPicPr>
          <p:cNvPr id="161" name="Google Shape;161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76152" y="5932468"/>
            <a:ext cx="533446" cy="710246"/>
          </a:xfrm>
          <a:prstGeom prst="rect">
            <a:avLst/>
          </a:prstGeom>
          <a:solidFill>
            <a:srgbClr val="0066CC"/>
          </a:solidFill>
          <a:ln>
            <a:noFill/>
          </a:ln>
        </p:spPr>
      </p:pic>
      <p:sp>
        <p:nvSpPr>
          <p:cNvPr id="162" name="Google Shape;162;p21"/>
          <p:cNvSpPr/>
          <p:nvPr/>
        </p:nvSpPr>
        <p:spPr>
          <a:xfrm>
            <a:off x="1204112" y="6239226"/>
            <a:ext cx="873190" cy="469811"/>
          </a:xfrm>
          <a:prstGeom prst="rect">
            <a:avLst/>
          </a:prstGeom>
          <a:solidFill>
            <a:srgbClr val="2360A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21"/>
          <p:cNvSpPr/>
          <p:nvPr/>
        </p:nvSpPr>
        <p:spPr>
          <a:xfrm>
            <a:off x="1212722" y="5749000"/>
            <a:ext cx="596876" cy="476420"/>
          </a:xfrm>
          <a:prstGeom prst="rect">
            <a:avLst/>
          </a:prstGeom>
          <a:solidFill>
            <a:srgbClr val="D5ECF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21"/>
          <p:cNvSpPr txBox="1"/>
          <p:nvPr/>
        </p:nvSpPr>
        <p:spPr>
          <a:xfrm>
            <a:off x="875522" y="223940"/>
            <a:ext cx="9073243" cy="941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s-MX" sz="4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CICLO PHVA </a:t>
            </a:r>
            <a:endParaRPr sz="4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5" name="Google Shape;165;p21" descr="Procedimiento lógico y por etapas para la mejora continua: PHVA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459169" y="2033282"/>
            <a:ext cx="5125705" cy="3959555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1"/>
          <p:cNvSpPr txBox="1"/>
          <p:nvPr/>
        </p:nvSpPr>
        <p:spPr>
          <a:xfrm>
            <a:off x="5703073" y="2897945"/>
            <a:ext cx="5650727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Las actividades aquí presentadas dentro del plan anual se realizaran bajo el ciclo PHVA  con el fin de hacer la implementación y las mejoras al SGSST.  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2"/>
          <p:cNvSpPr txBox="1">
            <a:spLocks noGrp="1"/>
          </p:cNvSpPr>
          <p:nvPr>
            <p:ph type="title"/>
          </p:nvPr>
        </p:nvSpPr>
        <p:spPr>
          <a:xfrm>
            <a:off x="2143824" y="260528"/>
            <a:ext cx="9073243" cy="941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s-MX" sz="2000"/>
              <a:t>				</a:t>
            </a:r>
            <a:endParaRPr sz="2000"/>
          </a:p>
        </p:txBody>
      </p:sp>
      <p:pic>
        <p:nvPicPr>
          <p:cNvPr id="172" name="Google Shape;172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76152" y="5932468"/>
            <a:ext cx="533446" cy="710246"/>
          </a:xfrm>
          <a:prstGeom prst="rect">
            <a:avLst/>
          </a:prstGeom>
          <a:solidFill>
            <a:srgbClr val="0066CC"/>
          </a:solidFill>
          <a:ln>
            <a:noFill/>
          </a:ln>
        </p:spPr>
      </p:pic>
      <p:sp>
        <p:nvSpPr>
          <p:cNvPr id="173" name="Google Shape;173;p22"/>
          <p:cNvSpPr/>
          <p:nvPr/>
        </p:nvSpPr>
        <p:spPr>
          <a:xfrm>
            <a:off x="1204112" y="6239226"/>
            <a:ext cx="873190" cy="469811"/>
          </a:xfrm>
          <a:prstGeom prst="rect">
            <a:avLst/>
          </a:prstGeom>
          <a:solidFill>
            <a:srgbClr val="2360A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22"/>
          <p:cNvSpPr/>
          <p:nvPr/>
        </p:nvSpPr>
        <p:spPr>
          <a:xfrm>
            <a:off x="1212722" y="5749000"/>
            <a:ext cx="596876" cy="476420"/>
          </a:xfrm>
          <a:prstGeom prst="rect">
            <a:avLst/>
          </a:prstGeom>
          <a:solidFill>
            <a:srgbClr val="D5ECF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22"/>
          <p:cNvSpPr txBox="1"/>
          <p:nvPr/>
        </p:nvSpPr>
        <p:spPr>
          <a:xfrm>
            <a:off x="875522" y="223940"/>
            <a:ext cx="9073243" cy="941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s-MX" sz="4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Estructura del plan anual en seguridad y salud en el trabajo </a:t>
            </a:r>
            <a:endParaRPr sz="4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76" name="Google Shape;176;p22"/>
          <p:cNvGraphicFramePr/>
          <p:nvPr/>
        </p:nvGraphicFramePr>
        <p:xfrm>
          <a:off x="875522" y="3429000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{E4750A6F-F15B-439B-B9D0-CC89D2DF5351}</a:tableStyleId>
              </a:tblPr>
              <a:tblGrid>
                <a:gridCol w="1736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3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24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5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24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661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CICLOS 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B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ACTIVIDAD 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B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CRONOGRAMA PARA LA VIGENCIA 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B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RESPONSABLE 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B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RECURSOS 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B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3"/>
          <p:cNvSpPr txBox="1">
            <a:spLocks noGrp="1"/>
          </p:cNvSpPr>
          <p:nvPr>
            <p:ph type="title"/>
          </p:nvPr>
        </p:nvSpPr>
        <p:spPr>
          <a:xfrm>
            <a:off x="2143824" y="260528"/>
            <a:ext cx="9073243" cy="941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s-MX" sz="2000"/>
              <a:t>				</a:t>
            </a:r>
            <a:endParaRPr sz="2000"/>
          </a:p>
        </p:txBody>
      </p:sp>
      <p:pic>
        <p:nvPicPr>
          <p:cNvPr id="182" name="Google Shape;182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76152" y="5932468"/>
            <a:ext cx="533446" cy="710246"/>
          </a:xfrm>
          <a:prstGeom prst="rect">
            <a:avLst/>
          </a:prstGeom>
          <a:solidFill>
            <a:srgbClr val="0066CC"/>
          </a:solidFill>
          <a:ln>
            <a:noFill/>
          </a:ln>
        </p:spPr>
      </p:pic>
      <p:sp>
        <p:nvSpPr>
          <p:cNvPr id="183" name="Google Shape;183;p23"/>
          <p:cNvSpPr/>
          <p:nvPr/>
        </p:nvSpPr>
        <p:spPr>
          <a:xfrm>
            <a:off x="1204112" y="6239226"/>
            <a:ext cx="873190" cy="469811"/>
          </a:xfrm>
          <a:prstGeom prst="rect">
            <a:avLst/>
          </a:prstGeom>
          <a:solidFill>
            <a:srgbClr val="2360A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23"/>
          <p:cNvSpPr/>
          <p:nvPr/>
        </p:nvSpPr>
        <p:spPr>
          <a:xfrm>
            <a:off x="1212722" y="5749000"/>
            <a:ext cx="596876" cy="476420"/>
          </a:xfrm>
          <a:prstGeom prst="rect">
            <a:avLst/>
          </a:prstGeom>
          <a:solidFill>
            <a:srgbClr val="D5ECF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23"/>
          <p:cNvSpPr txBox="1"/>
          <p:nvPr/>
        </p:nvSpPr>
        <p:spPr>
          <a:xfrm>
            <a:off x="875522" y="223940"/>
            <a:ext cx="9073243" cy="941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es-MX"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PLANEAR </a:t>
            </a:r>
            <a:endParaRPr sz="4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6" name="Google Shape;186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0864" y="1836708"/>
            <a:ext cx="11330272" cy="37309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4"/>
          <p:cNvSpPr txBox="1">
            <a:spLocks noGrp="1"/>
          </p:cNvSpPr>
          <p:nvPr>
            <p:ph type="title"/>
          </p:nvPr>
        </p:nvSpPr>
        <p:spPr>
          <a:xfrm>
            <a:off x="2143824" y="260528"/>
            <a:ext cx="9073243" cy="941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s-MX" sz="2000"/>
              <a:t>				</a:t>
            </a:r>
            <a:endParaRPr sz="2000"/>
          </a:p>
        </p:txBody>
      </p:sp>
      <p:pic>
        <p:nvPicPr>
          <p:cNvPr id="192" name="Google Shape;192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76152" y="5932468"/>
            <a:ext cx="533446" cy="710246"/>
          </a:xfrm>
          <a:prstGeom prst="rect">
            <a:avLst/>
          </a:prstGeom>
          <a:solidFill>
            <a:srgbClr val="0066CC"/>
          </a:solidFill>
          <a:ln>
            <a:noFill/>
          </a:ln>
        </p:spPr>
      </p:pic>
      <p:sp>
        <p:nvSpPr>
          <p:cNvPr id="193" name="Google Shape;193;p24"/>
          <p:cNvSpPr/>
          <p:nvPr/>
        </p:nvSpPr>
        <p:spPr>
          <a:xfrm>
            <a:off x="1204112" y="6239226"/>
            <a:ext cx="873190" cy="469811"/>
          </a:xfrm>
          <a:prstGeom prst="rect">
            <a:avLst/>
          </a:prstGeom>
          <a:solidFill>
            <a:srgbClr val="2360A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24"/>
          <p:cNvSpPr/>
          <p:nvPr/>
        </p:nvSpPr>
        <p:spPr>
          <a:xfrm>
            <a:off x="1212722" y="5749000"/>
            <a:ext cx="596876" cy="476420"/>
          </a:xfrm>
          <a:prstGeom prst="rect">
            <a:avLst/>
          </a:prstGeom>
          <a:solidFill>
            <a:srgbClr val="D5ECF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24"/>
          <p:cNvSpPr txBox="1"/>
          <p:nvPr/>
        </p:nvSpPr>
        <p:spPr>
          <a:xfrm>
            <a:off x="875522" y="223940"/>
            <a:ext cx="9073243" cy="941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es-MX"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PLANEAR </a:t>
            </a:r>
            <a:endParaRPr sz="4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6" name="Google Shape;196;p2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 l="1134"/>
          <a:stretch/>
        </p:blipFill>
        <p:spPr>
          <a:xfrm>
            <a:off x="838200" y="1027906"/>
            <a:ext cx="10396330" cy="3420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8200" y="4448833"/>
            <a:ext cx="10515600" cy="17885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5"/>
          <p:cNvSpPr txBox="1">
            <a:spLocks noGrp="1"/>
          </p:cNvSpPr>
          <p:nvPr>
            <p:ph type="title"/>
          </p:nvPr>
        </p:nvSpPr>
        <p:spPr>
          <a:xfrm>
            <a:off x="2143824" y="260528"/>
            <a:ext cx="9073243" cy="941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s-MX" sz="2000"/>
              <a:t>				</a:t>
            </a:r>
            <a:endParaRPr sz="2000"/>
          </a:p>
        </p:txBody>
      </p:sp>
      <p:pic>
        <p:nvPicPr>
          <p:cNvPr id="203" name="Google Shape;203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76152" y="5932468"/>
            <a:ext cx="533446" cy="710246"/>
          </a:xfrm>
          <a:prstGeom prst="rect">
            <a:avLst/>
          </a:prstGeom>
          <a:solidFill>
            <a:srgbClr val="0066CC"/>
          </a:solidFill>
          <a:ln>
            <a:noFill/>
          </a:ln>
        </p:spPr>
      </p:pic>
      <p:sp>
        <p:nvSpPr>
          <p:cNvPr id="204" name="Google Shape;204;p25"/>
          <p:cNvSpPr/>
          <p:nvPr/>
        </p:nvSpPr>
        <p:spPr>
          <a:xfrm>
            <a:off x="1204112" y="6239226"/>
            <a:ext cx="873190" cy="469811"/>
          </a:xfrm>
          <a:prstGeom prst="rect">
            <a:avLst/>
          </a:prstGeom>
          <a:solidFill>
            <a:srgbClr val="2360A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25"/>
          <p:cNvSpPr/>
          <p:nvPr/>
        </p:nvSpPr>
        <p:spPr>
          <a:xfrm>
            <a:off x="1212722" y="5749000"/>
            <a:ext cx="596876" cy="476420"/>
          </a:xfrm>
          <a:prstGeom prst="rect">
            <a:avLst/>
          </a:prstGeom>
          <a:solidFill>
            <a:srgbClr val="D5ECF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25"/>
          <p:cNvSpPr txBox="1"/>
          <p:nvPr/>
        </p:nvSpPr>
        <p:spPr>
          <a:xfrm>
            <a:off x="875522" y="223940"/>
            <a:ext cx="9073243" cy="941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es-MX"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HACER </a:t>
            </a:r>
            <a:endParaRPr sz="4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7" name="Google Shape;207;p2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838200" y="2271231"/>
            <a:ext cx="10515600" cy="346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6"/>
          <p:cNvSpPr txBox="1">
            <a:spLocks noGrp="1"/>
          </p:cNvSpPr>
          <p:nvPr>
            <p:ph type="title"/>
          </p:nvPr>
        </p:nvSpPr>
        <p:spPr>
          <a:xfrm>
            <a:off x="2143824" y="260528"/>
            <a:ext cx="9073243" cy="941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s-MX" sz="2000"/>
              <a:t>				</a:t>
            </a:r>
            <a:endParaRPr sz="2000"/>
          </a:p>
        </p:txBody>
      </p:sp>
      <p:pic>
        <p:nvPicPr>
          <p:cNvPr id="213" name="Google Shape;213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76152" y="5932468"/>
            <a:ext cx="533446" cy="710246"/>
          </a:xfrm>
          <a:prstGeom prst="rect">
            <a:avLst/>
          </a:prstGeom>
          <a:solidFill>
            <a:srgbClr val="0066CC"/>
          </a:solidFill>
          <a:ln>
            <a:noFill/>
          </a:ln>
        </p:spPr>
      </p:pic>
      <p:sp>
        <p:nvSpPr>
          <p:cNvPr id="214" name="Google Shape;214;p26"/>
          <p:cNvSpPr/>
          <p:nvPr/>
        </p:nvSpPr>
        <p:spPr>
          <a:xfrm>
            <a:off x="1204112" y="6239226"/>
            <a:ext cx="873190" cy="469811"/>
          </a:xfrm>
          <a:prstGeom prst="rect">
            <a:avLst/>
          </a:prstGeom>
          <a:solidFill>
            <a:srgbClr val="2360A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26"/>
          <p:cNvSpPr/>
          <p:nvPr/>
        </p:nvSpPr>
        <p:spPr>
          <a:xfrm>
            <a:off x="1212722" y="5749000"/>
            <a:ext cx="596876" cy="476420"/>
          </a:xfrm>
          <a:prstGeom prst="rect">
            <a:avLst/>
          </a:prstGeom>
          <a:solidFill>
            <a:srgbClr val="D5ECF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26"/>
          <p:cNvSpPr txBox="1"/>
          <p:nvPr/>
        </p:nvSpPr>
        <p:spPr>
          <a:xfrm>
            <a:off x="875522" y="223940"/>
            <a:ext cx="9073243" cy="941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es-MX"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HACER </a:t>
            </a:r>
            <a:endParaRPr sz="4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7" name="Google Shape;217;p26"/>
          <p:cNvPicPr preferRelativeResize="0"/>
          <p:nvPr/>
        </p:nvPicPr>
        <p:blipFill rotWithShape="1">
          <a:blip r:embed="rId4">
            <a:alphaModFix/>
          </a:blip>
          <a:srcRect l="678" b="5243"/>
          <a:stretch/>
        </p:blipFill>
        <p:spPr>
          <a:xfrm>
            <a:off x="365760" y="1890493"/>
            <a:ext cx="11539466" cy="39756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7"/>
          <p:cNvSpPr txBox="1">
            <a:spLocks noGrp="1"/>
          </p:cNvSpPr>
          <p:nvPr>
            <p:ph type="title"/>
          </p:nvPr>
        </p:nvSpPr>
        <p:spPr>
          <a:xfrm>
            <a:off x="2143824" y="260528"/>
            <a:ext cx="9073243" cy="941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s-MX" sz="2000"/>
              <a:t>				</a:t>
            </a:r>
            <a:endParaRPr sz="2000"/>
          </a:p>
        </p:txBody>
      </p:sp>
      <p:pic>
        <p:nvPicPr>
          <p:cNvPr id="223" name="Google Shape;223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76152" y="5932468"/>
            <a:ext cx="533446" cy="710246"/>
          </a:xfrm>
          <a:prstGeom prst="rect">
            <a:avLst/>
          </a:prstGeom>
          <a:solidFill>
            <a:srgbClr val="0066CC"/>
          </a:solidFill>
          <a:ln>
            <a:noFill/>
          </a:ln>
        </p:spPr>
      </p:pic>
      <p:sp>
        <p:nvSpPr>
          <p:cNvPr id="224" name="Google Shape;224;p27"/>
          <p:cNvSpPr/>
          <p:nvPr/>
        </p:nvSpPr>
        <p:spPr>
          <a:xfrm>
            <a:off x="1204112" y="6239226"/>
            <a:ext cx="873190" cy="469811"/>
          </a:xfrm>
          <a:prstGeom prst="rect">
            <a:avLst/>
          </a:prstGeom>
          <a:solidFill>
            <a:srgbClr val="2360A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27"/>
          <p:cNvSpPr/>
          <p:nvPr/>
        </p:nvSpPr>
        <p:spPr>
          <a:xfrm>
            <a:off x="1212722" y="5749000"/>
            <a:ext cx="596876" cy="476420"/>
          </a:xfrm>
          <a:prstGeom prst="rect">
            <a:avLst/>
          </a:prstGeom>
          <a:solidFill>
            <a:srgbClr val="D5ECF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27"/>
          <p:cNvSpPr txBox="1"/>
          <p:nvPr/>
        </p:nvSpPr>
        <p:spPr>
          <a:xfrm>
            <a:off x="875522" y="223940"/>
            <a:ext cx="9073243" cy="941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es-MX"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HACER </a:t>
            </a:r>
            <a:endParaRPr sz="4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7" name="Google Shape;227;p2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387784" y="1565826"/>
            <a:ext cx="11416432" cy="43666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8"/>
          <p:cNvSpPr txBox="1">
            <a:spLocks noGrp="1"/>
          </p:cNvSpPr>
          <p:nvPr>
            <p:ph type="title"/>
          </p:nvPr>
        </p:nvSpPr>
        <p:spPr>
          <a:xfrm>
            <a:off x="2143824" y="260528"/>
            <a:ext cx="9073243" cy="941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s-MX" sz="2000"/>
              <a:t>				</a:t>
            </a:r>
            <a:endParaRPr sz="2000"/>
          </a:p>
        </p:txBody>
      </p:sp>
      <p:pic>
        <p:nvPicPr>
          <p:cNvPr id="233" name="Google Shape;233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76152" y="5932468"/>
            <a:ext cx="533446" cy="710246"/>
          </a:xfrm>
          <a:prstGeom prst="rect">
            <a:avLst/>
          </a:prstGeom>
          <a:solidFill>
            <a:srgbClr val="0066CC"/>
          </a:solidFill>
          <a:ln>
            <a:noFill/>
          </a:ln>
        </p:spPr>
      </p:pic>
      <p:sp>
        <p:nvSpPr>
          <p:cNvPr id="234" name="Google Shape;234;p28"/>
          <p:cNvSpPr/>
          <p:nvPr/>
        </p:nvSpPr>
        <p:spPr>
          <a:xfrm>
            <a:off x="1204112" y="6239226"/>
            <a:ext cx="873190" cy="469811"/>
          </a:xfrm>
          <a:prstGeom prst="rect">
            <a:avLst/>
          </a:prstGeom>
          <a:solidFill>
            <a:srgbClr val="2360A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28"/>
          <p:cNvSpPr/>
          <p:nvPr/>
        </p:nvSpPr>
        <p:spPr>
          <a:xfrm>
            <a:off x="1212722" y="5749000"/>
            <a:ext cx="596876" cy="476420"/>
          </a:xfrm>
          <a:prstGeom prst="rect">
            <a:avLst/>
          </a:prstGeom>
          <a:solidFill>
            <a:srgbClr val="D5ECF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28"/>
          <p:cNvSpPr txBox="1"/>
          <p:nvPr/>
        </p:nvSpPr>
        <p:spPr>
          <a:xfrm>
            <a:off x="875522" y="223940"/>
            <a:ext cx="9073243" cy="941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es-MX"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HACER </a:t>
            </a:r>
            <a:endParaRPr sz="4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7" name="Google Shape;237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6166" y="2010501"/>
            <a:ext cx="11173992" cy="36467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76152" y="5932468"/>
            <a:ext cx="533446" cy="710246"/>
          </a:xfrm>
          <a:prstGeom prst="rect">
            <a:avLst/>
          </a:prstGeom>
          <a:solidFill>
            <a:srgbClr val="0066CC"/>
          </a:solidFill>
          <a:ln>
            <a:noFill/>
          </a:ln>
        </p:spPr>
      </p:pic>
      <p:sp>
        <p:nvSpPr>
          <p:cNvPr id="52" name="Google Shape;52;p11"/>
          <p:cNvSpPr/>
          <p:nvPr/>
        </p:nvSpPr>
        <p:spPr>
          <a:xfrm>
            <a:off x="1204112" y="6239226"/>
            <a:ext cx="873190" cy="469811"/>
          </a:xfrm>
          <a:prstGeom prst="rect">
            <a:avLst/>
          </a:prstGeom>
          <a:solidFill>
            <a:srgbClr val="2360A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11"/>
          <p:cNvSpPr/>
          <p:nvPr/>
        </p:nvSpPr>
        <p:spPr>
          <a:xfrm>
            <a:off x="1212722" y="5749000"/>
            <a:ext cx="596876" cy="476420"/>
          </a:xfrm>
          <a:prstGeom prst="rect">
            <a:avLst/>
          </a:prstGeom>
          <a:solidFill>
            <a:srgbClr val="D5ECF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11"/>
          <p:cNvSpPr txBox="1"/>
          <p:nvPr/>
        </p:nvSpPr>
        <p:spPr>
          <a:xfrm>
            <a:off x="668075" y="1963947"/>
            <a:ext cx="9912626" cy="3693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s-MX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Verificación de quorum y lectura y aprobación del orden del día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s-MX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Actualización mapas de riesgo y normogramas 2025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s-MX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Cronograma de actividades equipo MIPG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s-MX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Socialización del plan anual de seguridad y salud en el trabajo 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s-MX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Revisión de formatos institucionales por proceso 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s-MX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Proposiciones y varios 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s-MX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Intervención por el profesional en gestión documental.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s-MX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Presentación fecha tentativa de la Inducción y Reinducción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7. Lectura y aprobación del acta de la reunión  </a:t>
            </a:r>
            <a:endParaRPr/>
          </a:p>
          <a:p>
            <a:pPr marL="3429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9"/>
          <p:cNvSpPr txBox="1">
            <a:spLocks noGrp="1"/>
          </p:cNvSpPr>
          <p:nvPr>
            <p:ph type="title"/>
          </p:nvPr>
        </p:nvSpPr>
        <p:spPr>
          <a:xfrm>
            <a:off x="2143824" y="260528"/>
            <a:ext cx="9073243" cy="941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s-MX" sz="2000"/>
              <a:t>				</a:t>
            </a:r>
            <a:endParaRPr sz="2000"/>
          </a:p>
        </p:txBody>
      </p:sp>
      <p:pic>
        <p:nvPicPr>
          <p:cNvPr id="243" name="Google Shape;243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76152" y="5932468"/>
            <a:ext cx="533446" cy="710246"/>
          </a:xfrm>
          <a:prstGeom prst="rect">
            <a:avLst/>
          </a:prstGeom>
          <a:solidFill>
            <a:srgbClr val="0066CC"/>
          </a:solidFill>
          <a:ln>
            <a:noFill/>
          </a:ln>
        </p:spPr>
      </p:pic>
      <p:sp>
        <p:nvSpPr>
          <p:cNvPr id="244" name="Google Shape;244;p29"/>
          <p:cNvSpPr/>
          <p:nvPr/>
        </p:nvSpPr>
        <p:spPr>
          <a:xfrm>
            <a:off x="1204112" y="6239226"/>
            <a:ext cx="873190" cy="469811"/>
          </a:xfrm>
          <a:prstGeom prst="rect">
            <a:avLst/>
          </a:prstGeom>
          <a:solidFill>
            <a:srgbClr val="2360A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29"/>
          <p:cNvSpPr/>
          <p:nvPr/>
        </p:nvSpPr>
        <p:spPr>
          <a:xfrm>
            <a:off x="1212722" y="5749000"/>
            <a:ext cx="596876" cy="476420"/>
          </a:xfrm>
          <a:prstGeom prst="rect">
            <a:avLst/>
          </a:prstGeom>
          <a:solidFill>
            <a:srgbClr val="D5ECF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29"/>
          <p:cNvSpPr txBox="1"/>
          <p:nvPr/>
        </p:nvSpPr>
        <p:spPr>
          <a:xfrm>
            <a:off x="875522" y="223940"/>
            <a:ext cx="9073243" cy="941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lang="es-MX" sz="6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VERIFICAR</a:t>
            </a:r>
            <a:r>
              <a:rPr lang="es-MX"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4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7" name="Google Shape;247;p2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139852" y="2277949"/>
            <a:ext cx="11912295" cy="3067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0"/>
          <p:cNvSpPr txBox="1">
            <a:spLocks noGrp="1"/>
          </p:cNvSpPr>
          <p:nvPr>
            <p:ph type="title"/>
          </p:nvPr>
        </p:nvSpPr>
        <p:spPr>
          <a:xfrm>
            <a:off x="2143824" y="260528"/>
            <a:ext cx="9073243" cy="941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s-MX" sz="2000"/>
              <a:t>				</a:t>
            </a:r>
            <a:endParaRPr sz="2000"/>
          </a:p>
        </p:txBody>
      </p:sp>
      <p:pic>
        <p:nvPicPr>
          <p:cNvPr id="253" name="Google Shape;253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76152" y="5932468"/>
            <a:ext cx="533446" cy="710246"/>
          </a:xfrm>
          <a:prstGeom prst="rect">
            <a:avLst/>
          </a:prstGeom>
          <a:solidFill>
            <a:srgbClr val="0066CC"/>
          </a:solidFill>
          <a:ln>
            <a:noFill/>
          </a:ln>
        </p:spPr>
      </p:pic>
      <p:sp>
        <p:nvSpPr>
          <p:cNvPr id="254" name="Google Shape;254;p30"/>
          <p:cNvSpPr/>
          <p:nvPr/>
        </p:nvSpPr>
        <p:spPr>
          <a:xfrm>
            <a:off x="1204112" y="6239226"/>
            <a:ext cx="873190" cy="469811"/>
          </a:xfrm>
          <a:prstGeom prst="rect">
            <a:avLst/>
          </a:prstGeom>
          <a:solidFill>
            <a:srgbClr val="2360A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30"/>
          <p:cNvSpPr/>
          <p:nvPr/>
        </p:nvSpPr>
        <p:spPr>
          <a:xfrm>
            <a:off x="1212722" y="5749000"/>
            <a:ext cx="596876" cy="476420"/>
          </a:xfrm>
          <a:prstGeom prst="rect">
            <a:avLst/>
          </a:prstGeom>
          <a:solidFill>
            <a:srgbClr val="D5ECF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30"/>
          <p:cNvSpPr txBox="1"/>
          <p:nvPr/>
        </p:nvSpPr>
        <p:spPr>
          <a:xfrm>
            <a:off x="875522" y="223940"/>
            <a:ext cx="9073243" cy="941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lang="es-MX" sz="6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VERIFICAR</a:t>
            </a:r>
            <a:r>
              <a:rPr lang="es-MX"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4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7" name="Google Shape;257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0816" y="1914923"/>
            <a:ext cx="11642035" cy="3690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1"/>
          <p:cNvSpPr txBox="1">
            <a:spLocks noGrp="1"/>
          </p:cNvSpPr>
          <p:nvPr>
            <p:ph type="title"/>
          </p:nvPr>
        </p:nvSpPr>
        <p:spPr>
          <a:xfrm>
            <a:off x="2143824" y="260528"/>
            <a:ext cx="9073243" cy="941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s-MX" sz="2000"/>
              <a:t>				</a:t>
            </a:r>
            <a:endParaRPr sz="2000"/>
          </a:p>
        </p:txBody>
      </p:sp>
      <p:pic>
        <p:nvPicPr>
          <p:cNvPr id="263" name="Google Shape;263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76152" y="5932468"/>
            <a:ext cx="533446" cy="710246"/>
          </a:xfrm>
          <a:prstGeom prst="rect">
            <a:avLst/>
          </a:prstGeom>
          <a:solidFill>
            <a:srgbClr val="0066CC"/>
          </a:solidFill>
          <a:ln>
            <a:noFill/>
          </a:ln>
        </p:spPr>
      </p:pic>
      <p:sp>
        <p:nvSpPr>
          <p:cNvPr id="264" name="Google Shape;264;p31"/>
          <p:cNvSpPr/>
          <p:nvPr/>
        </p:nvSpPr>
        <p:spPr>
          <a:xfrm>
            <a:off x="1204112" y="6239226"/>
            <a:ext cx="873190" cy="469811"/>
          </a:xfrm>
          <a:prstGeom prst="rect">
            <a:avLst/>
          </a:prstGeom>
          <a:solidFill>
            <a:srgbClr val="2360A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31"/>
          <p:cNvSpPr/>
          <p:nvPr/>
        </p:nvSpPr>
        <p:spPr>
          <a:xfrm>
            <a:off x="1212722" y="5749000"/>
            <a:ext cx="596876" cy="476420"/>
          </a:xfrm>
          <a:prstGeom prst="rect">
            <a:avLst/>
          </a:prstGeom>
          <a:solidFill>
            <a:srgbClr val="D5ECF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31"/>
          <p:cNvSpPr/>
          <p:nvPr/>
        </p:nvSpPr>
        <p:spPr>
          <a:xfrm>
            <a:off x="4028661" y="2747644"/>
            <a:ext cx="6904383" cy="2714252"/>
          </a:xfrm>
          <a:prstGeom prst="rect">
            <a:avLst/>
          </a:prstGeom>
          <a:solidFill>
            <a:srgbClr val="D8D8D8"/>
          </a:solidFill>
          <a:ln w="12700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31"/>
          <p:cNvSpPr txBox="1"/>
          <p:nvPr/>
        </p:nvSpPr>
        <p:spPr>
          <a:xfrm>
            <a:off x="4028661" y="2880166"/>
            <a:ext cx="1508760" cy="2129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3800" b="1">
                <a:solidFill>
                  <a:srgbClr val="001F5F"/>
                </a:solidFill>
                <a:latin typeface="Trebuchet MS"/>
                <a:ea typeface="Trebuchet MS"/>
                <a:cs typeface="Trebuchet MS"/>
                <a:sym typeface="Trebuchet MS"/>
              </a:rPr>
              <a:t>5.</a:t>
            </a:r>
            <a:endParaRPr sz="13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68" name="Google Shape;268;p31"/>
          <p:cNvSpPr txBox="1"/>
          <p:nvPr/>
        </p:nvSpPr>
        <p:spPr>
          <a:xfrm>
            <a:off x="5378395" y="3159913"/>
            <a:ext cx="5370113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2700" marR="5080" lvl="0" indent="161988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200" b="1">
                <a:solidFill>
                  <a:srgbClr val="001F5F"/>
                </a:solidFill>
                <a:latin typeface="Trebuchet MS"/>
                <a:ea typeface="Trebuchet MS"/>
                <a:cs typeface="Trebuchet MS"/>
                <a:sym typeface="Trebuchet MS"/>
              </a:rPr>
              <a:t>Revisión de formatos institucionales por proceso 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2"/>
          <p:cNvSpPr txBox="1">
            <a:spLocks noGrp="1"/>
          </p:cNvSpPr>
          <p:nvPr>
            <p:ph type="title"/>
          </p:nvPr>
        </p:nvSpPr>
        <p:spPr>
          <a:xfrm>
            <a:off x="2143824" y="260528"/>
            <a:ext cx="9073243" cy="941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s-MX" sz="2000"/>
              <a:t>				</a:t>
            </a:r>
            <a:endParaRPr sz="2000"/>
          </a:p>
        </p:txBody>
      </p:sp>
      <p:pic>
        <p:nvPicPr>
          <p:cNvPr id="274" name="Google Shape;274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76152" y="5932468"/>
            <a:ext cx="533446" cy="710246"/>
          </a:xfrm>
          <a:prstGeom prst="rect">
            <a:avLst/>
          </a:prstGeom>
          <a:solidFill>
            <a:srgbClr val="0066CC"/>
          </a:solidFill>
          <a:ln>
            <a:noFill/>
          </a:ln>
        </p:spPr>
      </p:pic>
      <p:sp>
        <p:nvSpPr>
          <p:cNvPr id="275" name="Google Shape;275;p32"/>
          <p:cNvSpPr/>
          <p:nvPr/>
        </p:nvSpPr>
        <p:spPr>
          <a:xfrm>
            <a:off x="1204112" y="6239226"/>
            <a:ext cx="873190" cy="469811"/>
          </a:xfrm>
          <a:prstGeom prst="rect">
            <a:avLst/>
          </a:prstGeom>
          <a:solidFill>
            <a:srgbClr val="2360A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32"/>
          <p:cNvSpPr/>
          <p:nvPr/>
        </p:nvSpPr>
        <p:spPr>
          <a:xfrm>
            <a:off x="1212722" y="5749000"/>
            <a:ext cx="596876" cy="476420"/>
          </a:xfrm>
          <a:prstGeom prst="rect">
            <a:avLst/>
          </a:prstGeom>
          <a:solidFill>
            <a:srgbClr val="D5ECF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7" name="Google Shape;277;p32"/>
          <p:cNvGrpSpPr/>
          <p:nvPr/>
        </p:nvGrpSpPr>
        <p:grpSpPr>
          <a:xfrm>
            <a:off x="3779186" y="2571991"/>
            <a:ext cx="4633627" cy="2583104"/>
            <a:chOff x="1748064" y="2975"/>
            <a:chExt cx="3342605" cy="2005563"/>
          </a:xfrm>
        </p:grpSpPr>
        <p:sp>
          <p:nvSpPr>
            <p:cNvPr id="278" name="Google Shape;278;p32"/>
            <p:cNvSpPr/>
            <p:nvPr/>
          </p:nvSpPr>
          <p:spPr>
            <a:xfrm>
              <a:off x="1748064" y="2975"/>
              <a:ext cx="3342605" cy="2005563"/>
            </a:xfrm>
            <a:prstGeom prst="rect">
              <a:avLst/>
            </a:prstGeom>
            <a:solidFill>
              <a:srgbClr val="BBD6EE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32"/>
            <p:cNvSpPr txBox="1"/>
            <p:nvPr/>
          </p:nvSpPr>
          <p:spPr>
            <a:xfrm>
              <a:off x="1748064" y="2975"/>
              <a:ext cx="3342605" cy="20055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0" name="Google Shape;280;p32"/>
          <p:cNvSpPr txBox="1"/>
          <p:nvPr/>
        </p:nvSpPr>
        <p:spPr>
          <a:xfrm>
            <a:off x="4505739" y="3246783"/>
            <a:ext cx="3458818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https://www.edat.gov.co/3-estructura-organica/modelo-de-operacion-por-procesos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3"/>
          <p:cNvSpPr txBox="1">
            <a:spLocks noGrp="1"/>
          </p:cNvSpPr>
          <p:nvPr>
            <p:ph type="title"/>
          </p:nvPr>
        </p:nvSpPr>
        <p:spPr>
          <a:xfrm>
            <a:off x="2143824" y="260528"/>
            <a:ext cx="9073243" cy="941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s-MX" sz="2000"/>
              <a:t>				</a:t>
            </a:r>
            <a:endParaRPr sz="2000"/>
          </a:p>
        </p:txBody>
      </p:sp>
      <p:pic>
        <p:nvPicPr>
          <p:cNvPr id="286" name="Google Shape;286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76152" y="5932468"/>
            <a:ext cx="533446" cy="710246"/>
          </a:xfrm>
          <a:prstGeom prst="rect">
            <a:avLst/>
          </a:prstGeom>
          <a:solidFill>
            <a:srgbClr val="0066CC"/>
          </a:solidFill>
          <a:ln>
            <a:noFill/>
          </a:ln>
        </p:spPr>
      </p:pic>
      <p:sp>
        <p:nvSpPr>
          <p:cNvPr id="287" name="Google Shape;287;p33"/>
          <p:cNvSpPr/>
          <p:nvPr/>
        </p:nvSpPr>
        <p:spPr>
          <a:xfrm>
            <a:off x="1204112" y="6239226"/>
            <a:ext cx="873190" cy="469811"/>
          </a:xfrm>
          <a:prstGeom prst="rect">
            <a:avLst/>
          </a:prstGeom>
          <a:solidFill>
            <a:srgbClr val="2360A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33"/>
          <p:cNvSpPr/>
          <p:nvPr/>
        </p:nvSpPr>
        <p:spPr>
          <a:xfrm>
            <a:off x="1212722" y="5749000"/>
            <a:ext cx="596876" cy="476420"/>
          </a:xfrm>
          <a:prstGeom prst="rect">
            <a:avLst/>
          </a:prstGeom>
          <a:solidFill>
            <a:srgbClr val="D5ECF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33"/>
          <p:cNvSpPr/>
          <p:nvPr/>
        </p:nvSpPr>
        <p:spPr>
          <a:xfrm>
            <a:off x="4028661" y="2747644"/>
            <a:ext cx="6904383" cy="2714252"/>
          </a:xfrm>
          <a:prstGeom prst="rect">
            <a:avLst/>
          </a:prstGeom>
          <a:solidFill>
            <a:srgbClr val="D8D8D8"/>
          </a:solidFill>
          <a:ln w="12700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33"/>
          <p:cNvSpPr txBox="1"/>
          <p:nvPr/>
        </p:nvSpPr>
        <p:spPr>
          <a:xfrm>
            <a:off x="4028661" y="2880166"/>
            <a:ext cx="1508760" cy="2129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3800" b="1">
                <a:solidFill>
                  <a:srgbClr val="001F5F"/>
                </a:solidFill>
                <a:latin typeface="Trebuchet MS"/>
                <a:ea typeface="Trebuchet MS"/>
                <a:cs typeface="Trebuchet MS"/>
                <a:sym typeface="Trebuchet MS"/>
              </a:rPr>
              <a:t>6.</a:t>
            </a:r>
            <a:endParaRPr sz="13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91" name="Google Shape;291;p33"/>
          <p:cNvSpPr txBox="1"/>
          <p:nvPr/>
        </p:nvSpPr>
        <p:spPr>
          <a:xfrm>
            <a:off x="5351890" y="3566161"/>
            <a:ext cx="5370113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2700" marR="5080" lvl="0" indent="161988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200" b="1">
                <a:solidFill>
                  <a:srgbClr val="001F5F"/>
                </a:solidFill>
                <a:latin typeface="Trebuchet MS"/>
                <a:ea typeface="Trebuchet MS"/>
                <a:cs typeface="Trebuchet MS"/>
                <a:sym typeface="Trebuchet MS"/>
              </a:rPr>
              <a:t>Proposiciones y varios 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4"/>
          <p:cNvSpPr txBox="1">
            <a:spLocks noGrp="1"/>
          </p:cNvSpPr>
          <p:nvPr>
            <p:ph type="title"/>
          </p:nvPr>
        </p:nvSpPr>
        <p:spPr>
          <a:xfrm>
            <a:off x="2143824" y="260528"/>
            <a:ext cx="9073243" cy="941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s-MX" sz="2000"/>
              <a:t>				</a:t>
            </a:r>
            <a:endParaRPr sz="2000"/>
          </a:p>
        </p:txBody>
      </p:sp>
      <p:pic>
        <p:nvPicPr>
          <p:cNvPr id="297" name="Google Shape;297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76152" y="5932468"/>
            <a:ext cx="533446" cy="710246"/>
          </a:xfrm>
          <a:prstGeom prst="rect">
            <a:avLst/>
          </a:prstGeom>
          <a:solidFill>
            <a:srgbClr val="0066CC"/>
          </a:solidFill>
          <a:ln>
            <a:noFill/>
          </a:ln>
        </p:spPr>
      </p:pic>
      <p:sp>
        <p:nvSpPr>
          <p:cNvPr id="298" name="Google Shape;298;p34"/>
          <p:cNvSpPr/>
          <p:nvPr/>
        </p:nvSpPr>
        <p:spPr>
          <a:xfrm>
            <a:off x="1204112" y="6239226"/>
            <a:ext cx="873190" cy="469811"/>
          </a:xfrm>
          <a:prstGeom prst="rect">
            <a:avLst/>
          </a:prstGeom>
          <a:solidFill>
            <a:srgbClr val="2360A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34"/>
          <p:cNvSpPr/>
          <p:nvPr/>
        </p:nvSpPr>
        <p:spPr>
          <a:xfrm>
            <a:off x="1212722" y="5749000"/>
            <a:ext cx="596876" cy="476420"/>
          </a:xfrm>
          <a:prstGeom prst="rect">
            <a:avLst/>
          </a:prstGeom>
          <a:solidFill>
            <a:srgbClr val="D5ECF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34"/>
          <p:cNvSpPr/>
          <p:nvPr/>
        </p:nvSpPr>
        <p:spPr>
          <a:xfrm>
            <a:off x="4028661" y="2747644"/>
            <a:ext cx="6904383" cy="2714252"/>
          </a:xfrm>
          <a:prstGeom prst="rect">
            <a:avLst/>
          </a:prstGeom>
          <a:solidFill>
            <a:srgbClr val="D8D8D8"/>
          </a:solidFill>
          <a:ln w="12700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34"/>
          <p:cNvSpPr txBox="1"/>
          <p:nvPr/>
        </p:nvSpPr>
        <p:spPr>
          <a:xfrm>
            <a:off x="4379346" y="3319940"/>
            <a:ext cx="6203012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2700" marR="5080" lvl="0" indent="161988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200" b="1">
                <a:solidFill>
                  <a:srgbClr val="001F5F"/>
                </a:solidFill>
                <a:latin typeface="Trebuchet MS"/>
                <a:ea typeface="Trebuchet MS"/>
                <a:cs typeface="Trebuchet MS"/>
                <a:sym typeface="Trebuchet MS"/>
              </a:rPr>
              <a:t>Intervención por el profesional en gestión documental.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5"/>
          <p:cNvSpPr txBox="1">
            <a:spLocks noGrp="1"/>
          </p:cNvSpPr>
          <p:nvPr>
            <p:ph type="title"/>
          </p:nvPr>
        </p:nvSpPr>
        <p:spPr>
          <a:xfrm>
            <a:off x="2143824" y="260528"/>
            <a:ext cx="9073243" cy="941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s-MX" sz="2000"/>
              <a:t>				</a:t>
            </a:r>
            <a:endParaRPr sz="2000"/>
          </a:p>
        </p:txBody>
      </p:sp>
      <p:pic>
        <p:nvPicPr>
          <p:cNvPr id="307" name="Google Shape;307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76152" y="5932468"/>
            <a:ext cx="533446" cy="710246"/>
          </a:xfrm>
          <a:prstGeom prst="rect">
            <a:avLst/>
          </a:prstGeom>
          <a:solidFill>
            <a:srgbClr val="0066CC"/>
          </a:solidFill>
          <a:ln>
            <a:noFill/>
          </a:ln>
        </p:spPr>
      </p:pic>
      <p:sp>
        <p:nvSpPr>
          <p:cNvPr id="308" name="Google Shape;308;p35"/>
          <p:cNvSpPr/>
          <p:nvPr/>
        </p:nvSpPr>
        <p:spPr>
          <a:xfrm>
            <a:off x="1204112" y="6239226"/>
            <a:ext cx="873190" cy="469811"/>
          </a:xfrm>
          <a:prstGeom prst="rect">
            <a:avLst/>
          </a:prstGeom>
          <a:solidFill>
            <a:srgbClr val="2360A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35"/>
          <p:cNvSpPr/>
          <p:nvPr/>
        </p:nvSpPr>
        <p:spPr>
          <a:xfrm>
            <a:off x="1212722" y="5749000"/>
            <a:ext cx="596876" cy="476420"/>
          </a:xfrm>
          <a:prstGeom prst="rect">
            <a:avLst/>
          </a:prstGeom>
          <a:solidFill>
            <a:srgbClr val="D5ECF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35"/>
          <p:cNvSpPr/>
          <p:nvPr/>
        </p:nvSpPr>
        <p:spPr>
          <a:xfrm>
            <a:off x="4028661" y="2747644"/>
            <a:ext cx="6904383" cy="2714252"/>
          </a:xfrm>
          <a:prstGeom prst="rect">
            <a:avLst/>
          </a:prstGeom>
          <a:solidFill>
            <a:srgbClr val="D8D8D8"/>
          </a:solidFill>
          <a:ln w="12700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35"/>
          <p:cNvSpPr txBox="1"/>
          <p:nvPr/>
        </p:nvSpPr>
        <p:spPr>
          <a:xfrm>
            <a:off x="4379346" y="3319940"/>
            <a:ext cx="6203012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2700" marR="5080" lvl="0" indent="161988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200" b="1">
                <a:solidFill>
                  <a:srgbClr val="001F5F"/>
                </a:solidFill>
                <a:latin typeface="Trebuchet MS"/>
                <a:ea typeface="Trebuchet MS"/>
                <a:cs typeface="Trebuchet MS"/>
                <a:sym typeface="Trebuchet MS"/>
              </a:rPr>
              <a:t>Presentación fecha tentativa de la Inducción y Reinducción 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6"/>
          <p:cNvSpPr txBox="1">
            <a:spLocks noGrp="1"/>
          </p:cNvSpPr>
          <p:nvPr>
            <p:ph type="title"/>
          </p:nvPr>
        </p:nvSpPr>
        <p:spPr>
          <a:xfrm>
            <a:off x="2143824" y="260528"/>
            <a:ext cx="9073243" cy="941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s-MX" sz="2000"/>
              <a:t>				</a:t>
            </a:r>
            <a:endParaRPr sz="2000"/>
          </a:p>
        </p:txBody>
      </p:sp>
      <p:pic>
        <p:nvPicPr>
          <p:cNvPr id="317" name="Google Shape;317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76152" y="5932468"/>
            <a:ext cx="533446" cy="710246"/>
          </a:xfrm>
          <a:prstGeom prst="rect">
            <a:avLst/>
          </a:prstGeom>
          <a:solidFill>
            <a:srgbClr val="0066CC"/>
          </a:solidFill>
          <a:ln>
            <a:noFill/>
          </a:ln>
        </p:spPr>
      </p:pic>
      <p:sp>
        <p:nvSpPr>
          <p:cNvPr id="318" name="Google Shape;318;p36"/>
          <p:cNvSpPr/>
          <p:nvPr/>
        </p:nvSpPr>
        <p:spPr>
          <a:xfrm>
            <a:off x="1204112" y="6239226"/>
            <a:ext cx="873190" cy="469811"/>
          </a:xfrm>
          <a:prstGeom prst="rect">
            <a:avLst/>
          </a:prstGeom>
          <a:solidFill>
            <a:srgbClr val="2360A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36"/>
          <p:cNvSpPr/>
          <p:nvPr/>
        </p:nvSpPr>
        <p:spPr>
          <a:xfrm>
            <a:off x="1212722" y="5749000"/>
            <a:ext cx="596876" cy="476420"/>
          </a:xfrm>
          <a:prstGeom prst="rect">
            <a:avLst/>
          </a:prstGeom>
          <a:solidFill>
            <a:srgbClr val="D5ECF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p36"/>
          <p:cNvSpPr/>
          <p:nvPr/>
        </p:nvSpPr>
        <p:spPr>
          <a:xfrm>
            <a:off x="4028661" y="2747644"/>
            <a:ext cx="6904383" cy="2714252"/>
          </a:xfrm>
          <a:prstGeom prst="rect">
            <a:avLst/>
          </a:prstGeom>
          <a:solidFill>
            <a:srgbClr val="D8D8D8"/>
          </a:solidFill>
          <a:ln w="12700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36"/>
          <p:cNvSpPr txBox="1"/>
          <p:nvPr/>
        </p:nvSpPr>
        <p:spPr>
          <a:xfrm>
            <a:off x="4028661" y="2880166"/>
            <a:ext cx="1508760" cy="2129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3800" b="1">
                <a:solidFill>
                  <a:srgbClr val="001F5F"/>
                </a:solidFill>
                <a:latin typeface="Trebuchet MS"/>
                <a:ea typeface="Trebuchet MS"/>
                <a:cs typeface="Trebuchet MS"/>
                <a:sym typeface="Trebuchet MS"/>
              </a:rPr>
              <a:t>7.</a:t>
            </a:r>
            <a:endParaRPr sz="13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22" name="Google Shape;322;p36"/>
          <p:cNvSpPr txBox="1"/>
          <p:nvPr/>
        </p:nvSpPr>
        <p:spPr>
          <a:xfrm>
            <a:off x="5338638" y="3159913"/>
            <a:ext cx="5370113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2700" marR="5080" lvl="0" indent="161988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200" b="1">
                <a:solidFill>
                  <a:srgbClr val="001F5F"/>
                </a:solidFill>
                <a:latin typeface="Trebuchet MS"/>
                <a:ea typeface="Trebuchet MS"/>
                <a:cs typeface="Trebuchet MS"/>
                <a:sym typeface="Trebuchet MS"/>
              </a:rPr>
              <a:t>Lectura y aprobación del acta de la reunión 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37"/>
          <p:cNvSpPr txBox="1">
            <a:spLocks noGrp="1"/>
          </p:cNvSpPr>
          <p:nvPr>
            <p:ph type="title"/>
          </p:nvPr>
        </p:nvSpPr>
        <p:spPr>
          <a:xfrm>
            <a:off x="2143824" y="260528"/>
            <a:ext cx="9073243" cy="941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s-MX" sz="2000"/>
              <a:t>				</a:t>
            </a:r>
            <a:endParaRPr sz="2000"/>
          </a:p>
        </p:txBody>
      </p:sp>
      <p:pic>
        <p:nvPicPr>
          <p:cNvPr id="328" name="Google Shape;328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76152" y="5932468"/>
            <a:ext cx="533446" cy="710246"/>
          </a:xfrm>
          <a:prstGeom prst="rect">
            <a:avLst/>
          </a:prstGeom>
          <a:solidFill>
            <a:srgbClr val="0066CC"/>
          </a:solidFill>
          <a:ln>
            <a:noFill/>
          </a:ln>
        </p:spPr>
      </p:pic>
      <p:sp>
        <p:nvSpPr>
          <p:cNvPr id="329" name="Google Shape;329;p37"/>
          <p:cNvSpPr/>
          <p:nvPr/>
        </p:nvSpPr>
        <p:spPr>
          <a:xfrm>
            <a:off x="1204112" y="6239226"/>
            <a:ext cx="873190" cy="469811"/>
          </a:xfrm>
          <a:prstGeom prst="rect">
            <a:avLst/>
          </a:prstGeom>
          <a:solidFill>
            <a:srgbClr val="2360A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37"/>
          <p:cNvSpPr/>
          <p:nvPr/>
        </p:nvSpPr>
        <p:spPr>
          <a:xfrm>
            <a:off x="1212722" y="5749000"/>
            <a:ext cx="596876" cy="476420"/>
          </a:xfrm>
          <a:prstGeom prst="rect">
            <a:avLst/>
          </a:prstGeom>
          <a:solidFill>
            <a:srgbClr val="D5ECF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1" name="Google Shape;331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73028" y="1507593"/>
            <a:ext cx="8411793" cy="47316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title"/>
          </p:nvPr>
        </p:nvSpPr>
        <p:spPr>
          <a:xfrm>
            <a:off x="2143824" y="260528"/>
            <a:ext cx="9073243" cy="941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s-MX" sz="2000"/>
              <a:t>				</a:t>
            </a:r>
            <a:endParaRPr sz="2000"/>
          </a:p>
        </p:txBody>
      </p:sp>
      <p:pic>
        <p:nvPicPr>
          <p:cNvPr id="60" name="Google Shape;60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76152" y="5932468"/>
            <a:ext cx="533446" cy="710246"/>
          </a:xfrm>
          <a:prstGeom prst="rect">
            <a:avLst/>
          </a:prstGeom>
          <a:solidFill>
            <a:srgbClr val="0066CC"/>
          </a:solidFill>
          <a:ln>
            <a:noFill/>
          </a:ln>
        </p:spPr>
      </p:pic>
      <p:sp>
        <p:nvSpPr>
          <p:cNvPr id="61" name="Google Shape;61;p12"/>
          <p:cNvSpPr/>
          <p:nvPr/>
        </p:nvSpPr>
        <p:spPr>
          <a:xfrm>
            <a:off x="1204112" y="6239226"/>
            <a:ext cx="873190" cy="469811"/>
          </a:xfrm>
          <a:prstGeom prst="rect">
            <a:avLst/>
          </a:prstGeom>
          <a:solidFill>
            <a:srgbClr val="2360A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12"/>
          <p:cNvSpPr/>
          <p:nvPr/>
        </p:nvSpPr>
        <p:spPr>
          <a:xfrm>
            <a:off x="1212722" y="5749000"/>
            <a:ext cx="596876" cy="476420"/>
          </a:xfrm>
          <a:prstGeom prst="rect">
            <a:avLst/>
          </a:prstGeom>
          <a:solidFill>
            <a:srgbClr val="D5ECF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12"/>
          <p:cNvSpPr/>
          <p:nvPr/>
        </p:nvSpPr>
        <p:spPr>
          <a:xfrm>
            <a:off x="4028661" y="2747644"/>
            <a:ext cx="6904383" cy="2714252"/>
          </a:xfrm>
          <a:prstGeom prst="rect">
            <a:avLst/>
          </a:prstGeom>
          <a:solidFill>
            <a:srgbClr val="D8D8D8"/>
          </a:solidFill>
          <a:ln w="12700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12"/>
          <p:cNvSpPr txBox="1"/>
          <p:nvPr/>
        </p:nvSpPr>
        <p:spPr>
          <a:xfrm>
            <a:off x="4028661" y="2880166"/>
            <a:ext cx="1508760" cy="2129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3800" b="1">
                <a:solidFill>
                  <a:srgbClr val="001F5F"/>
                </a:solidFill>
                <a:latin typeface="Trebuchet MS"/>
                <a:ea typeface="Trebuchet MS"/>
                <a:cs typeface="Trebuchet MS"/>
                <a:sym typeface="Trebuchet MS"/>
              </a:rPr>
              <a:t>1.</a:t>
            </a:r>
            <a:endParaRPr sz="13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5" name="Google Shape;65;p12"/>
          <p:cNvSpPr txBox="1"/>
          <p:nvPr/>
        </p:nvSpPr>
        <p:spPr>
          <a:xfrm>
            <a:off x="5378395" y="3159913"/>
            <a:ext cx="5370113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2700" marR="5080" lvl="0" indent="161988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200" b="1">
                <a:solidFill>
                  <a:srgbClr val="001F5F"/>
                </a:solidFill>
                <a:latin typeface="Trebuchet MS"/>
                <a:ea typeface="Trebuchet MS"/>
                <a:cs typeface="Trebuchet MS"/>
                <a:sym typeface="Trebuchet MS"/>
              </a:rPr>
              <a:t>Verificación del Quorum y aprobación del orden del día</a:t>
            </a:r>
            <a:endParaRPr sz="3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3"/>
          <p:cNvSpPr txBox="1">
            <a:spLocks noGrp="1"/>
          </p:cNvSpPr>
          <p:nvPr>
            <p:ph type="title"/>
          </p:nvPr>
        </p:nvSpPr>
        <p:spPr>
          <a:xfrm>
            <a:off x="2143824" y="260528"/>
            <a:ext cx="9073243" cy="941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s-MX" sz="2000"/>
              <a:t>				</a:t>
            </a:r>
            <a:endParaRPr sz="2000"/>
          </a:p>
        </p:txBody>
      </p:sp>
      <p:pic>
        <p:nvPicPr>
          <p:cNvPr id="72" name="Google Shape;72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76152" y="5932468"/>
            <a:ext cx="533446" cy="710246"/>
          </a:xfrm>
          <a:prstGeom prst="rect">
            <a:avLst/>
          </a:prstGeom>
          <a:solidFill>
            <a:srgbClr val="0066CC"/>
          </a:solidFill>
          <a:ln>
            <a:noFill/>
          </a:ln>
        </p:spPr>
      </p:pic>
      <p:sp>
        <p:nvSpPr>
          <p:cNvPr id="73" name="Google Shape;73;p13"/>
          <p:cNvSpPr/>
          <p:nvPr/>
        </p:nvSpPr>
        <p:spPr>
          <a:xfrm>
            <a:off x="1204112" y="6239226"/>
            <a:ext cx="873190" cy="469811"/>
          </a:xfrm>
          <a:prstGeom prst="rect">
            <a:avLst/>
          </a:prstGeom>
          <a:solidFill>
            <a:srgbClr val="2360A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13"/>
          <p:cNvSpPr/>
          <p:nvPr/>
        </p:nvSpPr>
        <p:spPr>
          <a:xfrm>
            <a:off x="1212722" y="5749000"/>
            <a:ext cx="596876" cy="476420"/>
          </a:xfrm>
          <a:prstGeom prst="rect">
            <a:avLst/>
          </a:prstGeom>
          <a:solidFill>
            <a:srgbClr val="D5ECF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5" name="Google Shape;75;p13"/>
          <p:cNvPicPr preferRelativeResize="0"/>
          <p:nvPr/>
        </p:nvPicPr>
        <p:blipFill rotWithShape="1">
          <a:blip r:embed="rId4">
            <a:alphaModFix/>
          </a:blip>
          <a:srcRect l="25217" t="19502" r="23588" b="6259"/>
          <a:stretch/>
        </p:blipFill>
        <p:spPr>
          <a:xfrm>
            <a:off x="212034" y="1110410"/>
            <a:ext cx="5981701" cy="48768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3"/>
          <p:cNvSpPr/>
          <p:nvPr/>
        </p:nvSpPr>
        <p:spPr>
          <a:xfrm>
            <a:off x="4651513" y="1201689"/>
            <a:ext cx="993913" cy="941161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7" name="Google Shape;77;p13"/>
          <p:cNvPicPr preferRelativeResize="0"/>
          <p:nvPr/>
        </p:nvPicPr>
        <p:blipFill rotWithShape="1">
          <a:blip r:embed="rId5">
            <a:alphaModFix/>
          </a:blip>
          <a:srcRect l="26914" t="18838" r="23152" b="10016"/>
          <a:stretch/>
        </p:blipFill>
        <p:spPr>
          <a:xfrm>
            <a:off x="6268038" y="1263423"/>
            <a:ext cx="5711928" cy="45756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4"/>
          <p:cNvSpPr txBox="1">
            <a:spLocks noGrp="1"/>
          </p:cNvSpPr>
          <p:nvPr>
            <p:ph type="title"/>
          </p:nvPr>
        </p:nvSpPr>
        <p:spPr>
          <a:xfrm>
            <a:off x="2143824" y="260528"/>
            <a:ext cx="9073243" cy="941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s-MX" sz="2000"/>
              <a:t>				</a:t>
            </a:r>
            <a:endParaRPr sz="2000"/>
          </a:p>
        </p:txBody>
      </p:sp>
      <p:pic>
        <p:nvPicPr>
          <p:cNvPr id="83" name="Google Shape;8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76152" y="5932468"/>
            <a:ext cx="533446" cy="710246"/>
          </a:xfrm>
          <a:prstGeom prst="rect">
            <a:avLst/>
          </a:prstGeom>
          <a:solidFill>
            <a:srgbClr val="0066CC"/>
          </a:solidFill>
          <a:ln>
            <a:noFill/>
          </a:ln>
        </p:spPr>
      </p:pic>
      <p:sp>
        <p:nvSpPr>
          <p:cNvPr id="84" name="Google Shape;84;p14"/>
          <p:cNvSpPr/>
          <p:nvPr/>
        </p:nvSpPr>
        <p:spPr>
          <a:xfrm>
            <a:off x="1204112" y="6239226"/>
            <a:ext cx="873190" cy="469811"/>
          </a:xfrm>
          <a:prstGeom prst="rect">
            <a:avLst/>
          </a:prstGeom>
          <a:solidFill>
            <a:srgbClr val="2360A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4"/>
          <p:cNvSpPr/>
          <p:nvPr/>
        </p:nvSpPr>
        <p:spPr>
          <a:xfrm>
            <a:off x="1212722" y="5749000"/>
            <a:ext cx="596876" cy="476420"/>
          </a:xfrm>
          <a:prstGeom prst="rect">
            <a:avLst/>
          </a:prstGeom>
          <a:solidFill>
            <a:srgbClr val="D5ECF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4"/>
          <p:cNvSpPr/>
          <p:nvPr/>
        </p:nvSpPr>
        <p:spPr>
          <a:xfrm>
            <a:off x="4028661" y="2747644"/>
            <a:ext cx="6904383" cy="2714252"/>
          </a:xfrm>
          <a:prstGeom prst="rect">
            <a:avLst/>
          </a:prstGeom>
          <a:solidFill>
            <a:srgbClr val="D8D8D8"/>
          </a:solidFill>
          <a:ln w="12700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4"/>
          <p:cNvSpPr txBox="1"/>
          <p:nvPr/>
        </p:nvSpPr>
        <p:spPr>
          <a:xfrm>
            <a:off x="4028661" y="3040192"/>
            <a:ext cx="1508760" cy="2129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3800" b="1">
                <a:solidFill>
                  <a:srgbClr val="001F5F"/>
                </a:solidFill>
                <a:latin typeface="Trebuchet MS"/>
                <a:ea typeface="Trebuchet MS"/>
                <a:cs typeface="Trebuchet MS"/>
                <a:sym typeface="Trebuchet MS"/>
              </a:rPr>
              <a:t>2.</a:t>
            </a:r>
            <a:endParaRPr sz="13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8" name="Google Shape;88;p14"/>
          <p:cNvSpPr txBox="1"/>
          <p:nvPr/>
        </p:nvSpPr>
        <p:spPr>
          <a:xfrm>
            <a:off x="5365143" y="3429000"/>
            <a:ext cx="5370113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2700" marR="5080" lvl="0" indent="161988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200" b="1">
                <a:solidFill>
                  <a:srgbClr val="001F5F"/>
                </a:solidFill>
                <a:latin typeface="Trebuchet MS"/>
                <a:ea typeface="Trebuchet MS"/>
                <a:cs typeface="Trebuchet MS"/>
                <a:sym typeface="Trebuchet MS"/>
              </a:rPr>
              <a:t>Actualización mapas de riesgo y normogramas 2025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 txBox="1">
            <a:spLocks noGrp="1"/>
          </p:cNvSpPr>
          <p:nvPr>
            <p:ph type="title"/>
          </p:nvPr>
        </p:nvSpPr>
        <p:spPr>
          <a:xfrm>
            <a:off x="2143824" y="260528"/>
            <a:ext cx="9073243" cy="941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s-MX" sz="2000"/>
              <a:t>				</a:t>
            </a:r>
            <a:endParaRPr sz="2000"/>
          </a:p>
        </p:txBody>
      </p:sp>
      <p:pic>
        <p:nvPicPr>
          <p:cNvPr id="94" name="Google Shape;94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76152" y="5932468"/>
            <a:ext cx="533446" cy="710246"/>
          </a:xfrm>
          <a:prstGeom prst="rect">
            <a:avLst/>
          </a:prstGeom>
          <a:solidFill>
            <a:srgbClr val="0066CC"/>
          </a:solidFill>
          <a:ln>
            <a:noFill/>
          </a:ln>
        </p:spPr>
      </p:pic>
      <p:sp>
        <p:nvSpPr>
          <p:cNvPr id="95" name="Google Shape;95;p15"/>
          <p:cNvSpPr/>
          <p:nvPr/>
        </p:nvSpPr>
        <p:spPr>
          <a:xfrm>
            <a:off x="1204112" y="6239226"/>
            <a:ext cx="873190" cy="469811"/>
          </a:xfrm>
          <a:prstGeom prst="rect">
            <a:avLst/>
          </a:prstGeom>
          <a:solidFill>
            <a:srgbClr val="2360A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5"/>
          <p:cNvSpPr/>
          <p:nvPr/>
        </p:nvSpPr>
        <p:spPr>
          <a:xfrm>
            <a:off x="1212722" y="5749000"/>
            <a:ext cx="596876" cy="476420"/>
          </a:xfrm>
          <a:prstGeom prst="rect">
            <a:avLst/>
          </a:prstGeom>
          <a:solidFill>
            <a:srgbClr val="D5ECF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5"/>
          <p:cNvSpPr txBox="1"/>
          <p:nvPr/>
        </p:nvSpPr>
        <p:spPr>
          <a:xfrm>
            <a:off x="838200" y="490665"/>
            <a:ext cx="9073243" cy="941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s-MX"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ACTUALIZACIÓN NORMOGRAMAS 2025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endParaRPr sz="3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8" name="Google Shape;98;p1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2229861" y="2595282"/>
            <a:ext cx="3414009" cy="3643944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5"/>
          <p:cNvSpPr/>
          <p:nvPr/>
        </p:nvSpPr>
        <p:spPr>
          <a:xfrm>
            <a:off x="191302" y="1626972"/>
            <a:ext cx="2898810" cy="2945028"/>
          </a:xfrm>
          <a:prstGeom prst="cloudCallout">
            <a:avLst>
              <a:gd name="adj1" fmla="val -20833"/>
              <a:gd name="adj2" fmla="val 62500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El normograma en la EDAT es una herramienta clave para garantizar una gestión eficiente, transparente y conforme a la normativa en la prestación de servicios públicos</a:t>
            </a:r>
            <a:r>
              <a:rPr lang="es-MX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5"/>
          <p:cNvSpPr/>
          <p:nvPr/>
        </p:nvSpPr>
        <p:spPr>
          <a:xfrm>
            <a:off x="5429077" y="1626972"/>
            <a:ext cx="6433449" cy="1383022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El Normograma en </a:t>
            </a:r>
            <a:r>
              <a:rPr lang="es-MX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 Empresa Departamental de Acueducto, Alcantarillado y Aseo del Tolima (EDAT)</a:t>
            </a:r>
            <a:r>
              <a:rPr lang="es-MX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 cumple funciones esenciales tales como :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5"/>
          <p:cNvSpPr/>
          <p:nvPr/>
        </p:nvSpPr>
        <p:spPr>
          <a:xfrm>
            <a:off x="5643870" y="3422025"/>
            <a:ext cx="5152934" cy="2510443"/>
          </a:xfrm>
          <a:prstGeom prst="rect">
            <a:avLst/>
          </a:prstGeom>
          <a:noFill/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s-MX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ORGANIZACIÓN NORMATIVA</a:t>
            </a:r>
            <a:endParaRPr/>
          </a:p>
          <a:p>
            <a:pPr marL="3429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s-MX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CLARIFICACION DE COMPETENCIA</a:t>
            </a:r>
            <a:endParaRPr/>
          </a:p>
          <a:p>
            <a:pPr marL="3429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s-MX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CUMPLIMIENTO NORMATIVO</a:t>
            </a:r>
            <a:endParaRPr/>
          </a:p>
          <a:p>
            <a:pPr marL="3429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s-MX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TRANSPARENCIA Y CONTROL</a:t>
            </a:r>
            <a:endParaRPr/>
          </a:p>
          <a:p>
            <a:pPr marL="285750" marR="0" lvl="0" indent="-17145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>
            <a:spLocks noGrp="1"/>
          </p:cNvSpPr>
          <p:nvPr>
            <p:ph type="title"/>
          </p:nvPr>
        </p:nvSpPr>
        <p:spPr>
          <a:xfrm>
            <a:off x="2143824" y="260528"/>
            <a:ext cx="9073243" cy="941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s-MX" sz="2000"/>
              <a:t>				</a:t>
            </a:r>
            <a:endParaRPr sz="2000"/>
          </a:p>
        </p:txBody>
      </p:sp>
      <p:pic>
        <p:nvPicPr>
          <p:cNvPr id="107" name="Google Shape;10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76152" y="5932468"/>
            <a:ext cx="533446" cy="710246"/>
          </a:xfrm>
          <a:prstGeom prst="rect">
            <a:avLst/>
          </a:prstGeom>
          <a:solidFill>
            <a:srgbClr val="0066CC"/>
          </a:solidFill>
          <a:ln>
            <a:noFill/>
          </a:ln>
        </p:spPr>
      </p:pic>
      <p:sp>
        <p:nvSpPr>
          <p:cNvPr id="108" name="Google Shape;108;p16"/>
          <p:cNvSpPr/>
          <p:nvPr/>
        </p:nvSpPr>
        <p:spPr>
          <a:xfrm>
            <a:off x="1204112" y="6239226"/>
            <a:ext cx="873190" cy="469811"/>
          </a:xfrm>
          <a:prstGeom prst="rect">
            <a:avLst/>
          </a:prstGeom>
          <a:solidFill>
            <a:srgbClr val="2360A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6"/>
          <p:cNvSpPr/>
          <p:nvPr/>
        </p:nvSpPr>
        <p:spPr>
          <a:xfrm>
            <a:off x="1212722" y="5749000"/>
            <a:ext cx="596876" cy="476420"/>
          </a:xfrm>
          <a:prstGeom prst="rect">
            <a:avLst/>
          </a:prstGeom>
          <a:solidFill>
            <a:srgbClr val="D5ECF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6"/>
          <p:cNvSpPr txBox="1"/>
          <p:nvPr/>
        </p:nvSpPr>
        <p:spPr>
          <a:xfrm>
            <a:off x="811695" y="377601"/>
            <a:ext cx="9073243" cy="941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s-MX"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ACTUALIZACIÓN MAPAS DE RIESGO 2025</a:t>
            </a:r>
            <a:endParaRPr sz="3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1" name="Google Shape;111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2002963"/>
            <a:ext cx="7170608" cy="38631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076661" y="1575721"/>
            <a:ext cx="5003403" cy="4593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7"/>
          <p:cNvSpPr txBox="1">
            <a:spLocks noGrp="1"/>
          </p:cNvSpPr>
          <p:nvPr>
            <p:ph type="title"/>
          </p:nvPr>
        </p:nvSpPr>
        <p:spPr>
          <a:xfrm>
            <a:off x="2143824" y="260528"/>
            <a:ext cx="9073243" cy="941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s-MX" sz="2000"/>
              <a:t>				</a:t>
            </a:r>
            <a:endParaRPr sz="2000"/>
          </a:p>
        </p:txBody>
      </p:sp>
      <p:pic>
        <p:nvPicPr>
          <p:cNvPr id="118" name="Google Shape;118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76152" y="5932468"/>
            <a:ext cx="533446" cy="710246"/>
          </a:xfrm>
          <a:prstGeom prst="rect">
            <a:avLst/>
          </a:prstGeom>
          <a:solidFill>
            <a:srgbClr val="0066CC"/>
          </a:solidFill>
          <a:ln>
            <a:noFill/>
          </a:ln>
        </p:spPr>
      </p:pic>
      <p:sp>
        <p:nvSpPr>
          <p:cNvPr id="119" name="Google Shape;119;p17"/>
          <p:cNvSpPr/>
          <p:nvPr/>
        </p:nvSpPr>
        <p:spPr>
          <a:xfrm>
            <a:off x="1204112" y="6239226"/>
            <a:ext cx="873190" cy="469811"/>
          </a:xfrm>
          <a:prstGeom prst="rect">
            <a:avLst/>
          </a:prstGeom>
          <a:solidFill>
            <a:srgbClr val="2360A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7"/>
          <p:cNvSpPr/>
          <p:nvPr/>
        </p:nvSpPr>
        <p:spPr>
          <a:xfrm>
            <a:off x="1212722" y="5749000"/>
            <a:ext cx="596876" cy="476420"/>
          </a:xfrm>
          <a:prstGeom prst="rect">
            <a:avLst/>
          </a:prstGeom>
          <a:solidFill>
            <a:srgbClr val="D5ECF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7"/>
          <p:cNvSpPr/>
          <p:nvPr/>
        </p:nvSpPr>
        <p:spPr>
          <a:xfrm>
            <a:off x="4028661" y="2747644"/>
            <a:ext cx="6904383" cy="2714252"/>
          </a:xfrm>
          <a:prstGeom prst="rect">
            <a:avLst/>
          </a:prstGeom>
          <a:solidFill>
            <a:srgbClr val="D8D8D8"/>
          </a:solidFill>
          <a:ln w="12700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7"/>
          <p:cNvSpPr txBox="1"/>
          <p:nvPr/>
        </p:nvSpPr>
        <p:spPr>
          <a:xfrm>
            <a:off x="4028661" y="2880166"/>
            <a:ext cx="1508760" cy="2129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3800" b="1">
                <a:solidFill>
                  <a:srgbClr val="001F5F"/>
                </a:solidFill>
                <a:latin typeface="Trebuchet MS"/>
                <a:ea typeface="Trebuchet MS"/>
                <a:cs typeface="Trebuchet MS"/>
                <a:sym typeface="Trebuchet MS"/>
              </a:rPr>
              <a:t>3.</a:t>
            </a:r>
            <a:endParaRPr sz="13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3" name="Google Shape;123;p17"/>
          <p:cNvSpPr txBox="1"/>
          <p:nvPr/>
        </p:nvSpPr>
        <p:spPr>
          <a:xfrm>
            <a:off x="5351890" y="3429000"/>
            <a:ext cx="5370113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2700" marR="5080" lvl="0" indent="161988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200" b="1">
                <a:solidFill>
                  <a:srgbClr val="001F5F"/>
                </a:solidFill>
                <a:latin typeface="Trebuchet MS"/>
                <a:ea typeface="Trebuchet MS"/>
                <a:cs typeface="Trebuchet MS"/>
                <a:sym typeface="Trebuchet MS"/>
              </a:rPr>
              <a:t>Cronograma de actividades equipo MIPG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8"/>
          <p:cNvSpPr txBox="1">
            <a:spLocks noGrp="1"/>
          </p:cNvSpPr>
          <p:nvPr>
            <p:ph type="title"/>
          </p:nvPr>
        </p:nvSpPr>
        <p:spPr>
          <a:xfrm>
            <a:off x="2143824" y="260528"/>
            <a:ext cx="9073243" cy="941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s-MX" sz="2000"/>
              <a:t>				</a:t>
            </a:r>
            <a:endParaRPr sz="2000"/>
          </a:p>
        </p:txBody>
      </p:sp>
      <p:pic>
        <p:nvPicPr>
          <p:cNvPr id="129" name="Google Shape;129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76152" y="5932468"/>
            <a:ext cx="533446" cy="710246"/>
          </a:xfrm>
          <a:prstGeom prst="rect">
            <a:avLst/>
          </a:prstGeom>
          <a:solidFill>
            <a:srgbClr val="0066CC"/>
          </a:solidFill>
          <a:ln>
            <a:noFill/>
          </a:ln>
        </p:spPr>
      </p:pic>
      <p:sp>
        <p:nvSpPr>
          <p:cNvPr id="130" name="Google Shape;130;p18"/>
          <p:cNvSpPr/>
          <p:nvPr/>
        </p:nvSpPr>
        <p:spPr>
          <a:xfrm>
            <a:off x="1204112" y="6239226"/>
            <a:ext cx="873190" cy="469811"/>
          </a:xfrm>
          <a:prstGeom prst="rect">
            <a:avLst/>
          </a:prstGeom>
          <a:solidFill>
            <a:srgbClr val="2360A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18"/>
          <p:cNvSpPr/>
          <p:nvPr/>
        </p:nvSpPr>
        <p:spPr>
          <a:xfrm>
            <a:off x="1212722" y="5749000"/>
            <a:ext cx="596876" cy="476420"/>
          </a:xfrm>
          <a:prstGeom prst="rect">
            <a:avLst/>
          </a:prstGeom>
          <a:solidFill>
            <a:srgbClr val="D5ECF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2" name="Google Shape;132;p18"/>
          <p:cNvGrpSpPr/>
          <p:nvPr/>
        </p:nvGrpSpPr>
        <p:grpSpPr>
          <a:xfrm>
            <a:off x="3779186" y="2571991"/>
            <a:ext cx="4633627" cy="2583104"/>
            <a:chOff x="1748064" y="2975"/>
            <a:chExt cx="3342605" cy="2005563"/>
          </a:xfrm>
        </p:grpSpPr>
        <p:sp>
          <p:nvSpPr>
            <p:cNvPr id="133" name="Google Shape;133;p18"/>
            <p:cNvSpPr/>
            <p:nvPr/>
          </p:nvSpPr>
          <p:spPr>
            <a:xfrm>
              <a:off x="1748064" y="2975"/>
              <a:ext cx="3342605" cy="2005563"/>
            </a:xfrm>
            <a:prstGeom prst="rect">
              <a:avLst/>
            </a:prstGeom>
            <a:solidFill>
              <a:srgbClr val="BBD6EE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8"/>
            <p:cNvSpPr txBox="1"/>
            <p:nvPr/>
          </p:nvSpPr>
          <p:spPr>
            <a:xfrm>
              <a:off x="1748064" y="2975"/>
              <a:ext cx="3342605" cy="20055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5" name="Google Shape;135;p18"/>
          <p:cNvSpPr txBox="1"/>
          <p:nvPr/>
        </p:nvSpPr>
        <p:spPr>
          <a:xfrm>
            <a:off x="4598504" y="3429000"/>
            <a:ext cx="316727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..\Cronograma_MIPG_EDAT_2025.xlsx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423</Words>
  <Application>Microsoft Office PowerPoint</Application>
  <PresentationFormat>Panorámica</PresentationFormat>
  <Paragraphs>82</Paragraphs>
  <Slides>28</Slides>
  <Notes>28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2" baseType="lpstr">
      <vt:lpstr>Arial</vt:lpstr>
      <vt:lpstr>Calibri</vt:lpstr>
      <vt:lpstr>Trebuchet MS</vt:lpstr>
      <vt:lpstr>Tema de Office</vt:lpstr>
      <vt:lpstr>Presentación de PowerPoint</vt:lpstr>
      <vt:lpstr>Presentación de PowerPoint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Usuario</dc:creator>
  <cp:lastModifiedBy>Usuario</cp:lastModifiedBy>
  <cp:revision>1</cp:revision>
  <dcterms:modified xsi:type="dcterms:W3CDTF">2025-10-07T07:08:02Z</dcterms:modified>
</cp:coreProperties>
</file>