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21.jpg" ContentType="image/jpg"/>
  <Override PartName="/ppt/media/image26.jpg" ContentType="image/jpg"/>
  <Override PartName="/ppt/media/image40.jpg" ContentType="image/jpg"/>
  <Override PartName="/ppt/media/image41.jpg" ContentType="image/jpg"/>
  <Override PartName="/ppt/media/image43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87.jpg" ContentType="image/jpg"/>
  <Override PartName="/ppt/media/image11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717" r:id="rId2"/>
    <p:sldId id="732" r:id="rId3"/>
    <p:sldId id="775" r:id="rId4"/>
    <p:sldId id="750" r:id="rId5"/>
    <p:sldId id="751" r:id="rId6"/>
    <p:sldId id="752" r:id="rId7"/>
    <p:sldId id="753" r:id="rId8"/>
    <p:sldId id="823" r:id="rId9"/>
    <p:sldId id="755" r:id="rId10"/>
    <p:sldId id="757" r:id="rId11"/>
    <p:sldId id="758" r:id="rId12"/>
    <p:sldId id="776" r:id="rId13"/>
    <p:sldId id="777" r:id="rId14"/>
    <p:sldId id="778" r:id="rId15"/>
    <p:sldId id="779" r:id="rId16"/>
    <p:sldId id="780" r:id="rId17"/>
    <p:sldId id="781" r:id="rId18"/>
    <p:sldId id="783" r:id="rId19"/>
    <p:sldId id="782" r:id="rId20"/>
    <p:sldId id="784" r:id="rId21"/>
    <p:sldId id="787" r:id="rId22"/>
    <p:sldId id="788" r:id="rId23"/>
    <p:sldId id="789" r:id="rId24"/>
    <p:sldId id="790" r:id="rId25"/>
    <p:sldId id="791" r:id="rId26"/>
    <p:sldId id="792" r:id="rId27"/>
    <p:sldId id="793" r:id="rId28"/>
    <p:sldId id="795" r:id="rId29"/>
    <p:sldId id="796" r:id="rId30"/>
    <p:sldId id="798" r:id="rId31"/>
    <p:sldId id="799" r:id="rId32"/>
    <p:sldId id="800" r:id="rId33"/>
    <p:sldId id="801" r:id="rId34"/>
    <p:sldId id="802" r:id="rId35"/>
    <p:sldId id="803" r:id="rId36"/>
    <p:sldId id="804" r:id="rId37"/>
    <p:sldId id="805" r:id="rId38"/>
    <p:sldId id="806" r:id="rId39"/>
    <p:sldId id="807" r:id="rId40"/>
    <p:sldId id="808" r:id="rId41"/>
    <p:sldId id="809" r:id="rId42"/>
    <p:sldId id="810" r:id="rId43"/>
    <p:sldId id="811" r:id="rId44"/>
    <p:sldId id="812" r:id="rId45"/>
    <p:sldId id="813" r:id="rId46"/>
    <p:sldId id="814" r:id="rId47"/>
    <p:sldId id="815" r:id="rId48"/>
    <p:sldId id="816" r:id="rId49"/>
    <p:sldId id="817" r:id="rId50"/>
    <p:sldId id="818" r:id="rId51"/>
    <p:sldId id="819" r:id="rId52"/>
    <p:sldId id="820" r:id="rId53"/>
    <p:sldId id="821" r:id="rId54"/>
    <p:sldId id="822" r:id="rId55"/>
    <p:sldId id="713" r:id="rId5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64DA3A7-7702-47B9-8A68-38123DF5EAEA}">
          <p14:sldIdLst>
            <p14:sldId id="717"/>
            <p14:sldId id="732"/>
            <p14:sldId id="775"/>
            <p14:sldId id="750"/>
            <p14:sldId id="751"/>
            <p14:sldId id="752"/>
            <p14:sldId id="753"/>
            <p14:sldId id="823"/>
            <p14:sldId id="755"/>
            <p14:sldId id="757"/>
            <p14:sldId id="758"/>
            <p14:sldId id="776"/>
            <p14:sldId id="777"/>
            <p14:sldId id="778"/>
            <p14:sldId id="779"/>
            <p14:sldId id="780"/>
            <p14:sldId id="781"/>
            <p14:sldId id="783"/>
            <p14:sldId id="782"/>
            <p14:sldId id="784"/>
            <p14:sldId id="787"/>
            <p14:sldId id="788"/>
            <p14:sldId id="789"/>
            <p14:sldId id="790"/>
            <p14:sldId id="791"/>
            <p14:sldId id="792"/>
            <p14:sldId id="793"/>
            <p14:sldId id="795"/>
            <p14:sldId id="796"/>
            <p14:sldId id="798"/>
            <p14:sldId id="799"/>
            <p14:sldId id="800"/>
            <p14:sldId id="801"/>
            <p14:sldId id="802"/>
            <p14:sldId id="803"/>
            <p14:sldId id="804"/>
            <p14:sldId id="805"/>
            <p14:sldId id="806"/>
            <p14:sldId id="807"/>
            <p14:sldId id="808"/>
            <p14:sldId id="809"/>
            <p14:sldId id="810"/>
            <p14:sldId id="811"/>
            <p14:sldId id="812"/>
            <p14:sldId id="813"/>
            <p14:sldId id="814"/>
            <p14:sldId id="815"/>
            <p14:sldId id="816"/>
            <p14:sldId id="817"/>
            <p14:sldId id="818"/>
            <p14:sldId id="819"/>
            <p14:sldId id="820"/>
            <p14:sldId id="821"/>
            <p14:sldId id="822"/>
          </p14:sldIdLst>
        </p14:section>
        <p14:section name="Sección sin título" id="{3D084C41-4D35-4303-8FAB-88A90F9C5BC6}">
          <p14:sldIdLst>
            <p14:sldId id="7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B69"/>
    <a:srgbClr val="172949"/>
    <a:srgbClr val="15265B"/>
    <a:srgbClr val="192D6D"/>
    <a:srgbClr val="132F49"/>
    <a:srgbClr val="1D3259"/>
    <a:srgbClr val="192C4F"/>
    <a:srgbClr val="BAE05C"/>
    <a:srgbClr val="9BEFF4"/>
    <a:srgbClr val="1C6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48" autoAdjust="0"/>
    <p:restoredTop sz="94660"/>
  </p:normalViewPr>
  <p:slideViewPr>
    <p:cSldViewPr snapToGrid="0">
      <p:cViewPr varScale="1">
        <p:scale>
          <a:sx n="92" d="100"/>
          <a:sy n="92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69842-ACF6-464F-975D-6CE72653ED54}" type="datetimeFigureOut">
              <a:rPr lang="es-MX" smtClean="0"/>
              <a:t>22/10/2024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60B70-8E44-4081-9583-B832B8957F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373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347107"/>
            <a:ext cx="9144000" cy="2162856"/>
          </a:xfrm>
          <a:solidFill>
            <a:srgbClr val="157DC6"/>
          </a:solidFill>
        </p:spPr>
        <p:txBody>
          <a:bodyPr anchor="b"/>
          <a:lstStyle>
            <a:lvl1pPr algn="ctr">
              <a:defRPr sz="54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773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8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3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030833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1C6EBA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1C6EBA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169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834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94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00B0F0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722664"/>
            <a:ext cx="6172200" cy="41383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387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157DC6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1624693"/>
            <a:ext cx="6172200" cy="42363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008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2024-10-22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590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503918"/>
            <a:ext cx="9073243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715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jpg"/><Relationship Id="rId17" Type="http://schemas.openxmlformats.org/officeDocument/2006/relationships/image" Target="../media/image46.png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jp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.png"/><Relationship Id="rId1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52A2945-26F2-268A-621B-62D0D1DF5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39081CE7-5B23-0EA5-2C0A-2CC3960C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378" y="5134641"/>
            <a:ext cx="9073243" cy="941161"/>
          </a:xfrm>
        </p:spPr>
        <p:txBody>
          <a:bodyPr/>
          <a:lstStyle/>
          <a:p>
            <a:pPr algn="ctr"/>
            <a:r>
              <a:rPr lang="es-CO" sz="4000" dirty="0" smtClean="0"/>
              <a:t>JORNADA DE INDUCCIÓN Y REINDUCCIÓN </a:t>
            </a:r>
            <a:br>
              <a:rPr lang="es-CO" sz="4000" dirty="0" smtClean="0"/>
            </a:br>
            <a:endParaRPr lang="es-CO" sz="40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AC7B578-B8A9-D47F-66D5-23178B50FA43}"/>
              </a:ext>
            </a:extLst>
          </p:cNvPr>
          <p:cNvSpPr/>
          <p:nvPr/>
        </p:nvSpPr>
        <p:spPr>
          <a:xfrm>
            <a:off x="6344816" y="1027848"/>
            <a:ext cx="634482" cy="941162"/>
          </a:xfrm>
          <a:prstGeom prst="rect">
            <a:avLst/>
          </a:prstGeom>
          <a:gradFill flip="none" rotWithShape="1">
            <a:gsLst>
              <a:gs pos="0">
                <a:srgbClr val="15265B">
                  <a:shade val="30000"/>
                  <a:satMod val="115000"/>
                </a:srgbClr>
              </a:gs>
              <a:gs pos="50000">
                <a:srgbClr val="15265B">
                  <a:shade val="67500"/>
                  <a:satMod val="115000"/>
                </a:srgbClr>
              </a:gs>
              <a:gs pos="100000">
                <a:srgbClr val="15265B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412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300718"/>
            <a:ext cx="9512300" cy="941161"/>
          </a:xfrm>
        </p:spPr>
        <p:txBody>
          <a:bodyPr/>
          <a:lstStyle/>
          <a:p>
            <a:r>
              <a:rPr lang="es-ES" dirty="0" smtClean="0"/>
              <a:t>NUESTROS INSTRUMENTOS DE PLANEACIÓN INSTITUCIONAL 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2D037D8-14CD-0858-0457-15EBF4330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4" name="object 2"/>
          <p:cNvPicPr/>
          <p:nvPr/>
        </p:nvPicPr>
        <p:blipFill rotWithShape="1">
          <a:blip r:embed="rId3" cstate="print"/>
          <a:srcRect l="142" t="1568" r="55268" b="-1568"/>
          <a:stretch/>
        </p:blipFill>
        <p:spPr>
          <a:xfrm>
            <a:off x="-132783" y="1642363"/>
            <a:ext cx="3974722" cy="4858512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3025869" y="3619500"/>
            <a:ext cx="1041400" cy="59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167" y="1590368"/>
            <a:ext cx="5389172" cy="17413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902" y="4773883"/>
            <a:ext cx="2466975" cy="1979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726" y="3538219"/>
            <a:ext cx="3743325" cy="148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3014" y="3538219"/>
            <a:ext cx="2106055" cy="27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CÓDIGO DE INTEGRIDAD 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231499" y="1701799"/>
            <a:ext cx="2171700" cy="307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70" y="1803170"/>
            <a:ext cx="1757804" cy="1435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231499" y="3339870"/>
            <a:ext cx="2166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Actuar </a:t>
            </a:r>
            <a:r>
              <a:rPr lang="es-ES" sz="1200" b="1" dirty="0"/>
              <a:t>siempre con fundamento en la verdad, cumpliendo los deberes con</a:t>
            </a:r>
          </a:p>
          <a:p>
            <a:pPr algn="ctr"/>
            <a:r>
              <a:rPr lang="es-ES" sz="1200" b="1" dirty="0"/>
              <a:t>transparencia y rectitud, y siempre favoreciendo el interés genera.</a:t>
            </a:r>
            <a:endParaRPr lang="es-CO" sz="1200" b="1" dirty="0"/>
          </a:p>
        </p:txBody>
      </p:sp>
      <p:sp>
        <p:nvSpPr>
          <p:cNvPr id="3" name="Rectángulo 2"/>
          <p:cNvSpPr/>
          <p:nvPr/>
        </p:nvSpPr>
        <p:spPr>
          <a:xfrm>
            <a:off x="207873" y="2667651"/>
            <a:ext cx="23028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HONESTIDAD</a:t>
            </a:r>
            <a:r>
              <a:rPr lang="es-E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s-E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564062" y="2095500"/>
            <a:ext cx="2171700" cy="307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911971" y="2520834"/>
            <a:ext cx="2171700" cy="307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9756666" y="3299515"/>
            <a:ext cx="2171700" cy="307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7313897" y="2739567"/>
            <a:ext cx="2171700" cy="307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554" y="2284280"/>
            <a:ext cx="1845457" cy="121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ángulo 12"/>
          <p:cNvSpPr/>
          <p:nvPr/>
        </p:nvSpPr>
        <p:spPr>
          <a:xfrm>
            <a:off x="2909559" y="3083149"/>
            <a:ext cx="17248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RESPETO </a:t>
            </a:r>
            <a:r>
              <a:rPr lang="es-E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s-E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574986" y="3755368"/>
            <a:ext cx="2166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Reconozco, valoro y trato de manera digna a todas las personas, con sus virtudes y defectos, sin importar su labor, su procedencia, títulos o cualquier otra condición </a:t>
            </a:r>
            <a:endParaRPr lang="es-CO" sz="1200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259" y="2649443"/>
            <a:ext cx="1927369" cy="1178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ángulo 16"/>
          <p:cNvSpPr/>
          <p:nvPr/>
        </p:nvSpPr>
        <p:spPr>
          <a:xfrm>
            <a:off x="4818874" y="3370647"/>
            <a:ext cx="23578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COMPROMISOS</a:t>
            </a:r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858242" y="3914146"/>
            <a:ext cx="2292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Soy consiente de la importancia de mi rol como servidor publico y estoy en disposición  permanente para comprender y resolver las necesidades de las personas con las que me relaciono en mis labores cotidianas buscando siempre mejorar su bienestar</a:t>
            </a:r>
            <a:endParaRPr lang="es-CO" sz="1200" b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994" y="2917345"/>
            <a:ext cx="1996102" cy="1222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CuadroTexto 19"/>
          <p:cNvSpPr txBox="1"/>
          <p:nvPr/>
        </p:nvSpPr>
        <p:spPr>
          <a:xfrm>
            <a:off x="7267323" y="4427972"/>
            <a:ext cx="2292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Cumplo con los deberes, funciones y responsabilidades asignadas a mi cargo de la mejor manera posible, con atención, prontitud, destreza y eficiencia para así optimizar el uso de los recursos del Estado </a:t>
            </a:r>
            <a:endParaRPr lang="es-CO" sz="1200" b="1" dirty="0"/>
          </a:p>
        </p:txBody>
      </p:sp>
      <p:sp>
        <p:nvSpPr>
          <p:cNvPr id="21" name="Rectángulo 20"/>
          <p:cNvSpPr/>
          <p:nvPr/>
        </p:nvSpPr>
        <p:spPr>
          <a:xfrm>
            <a:off x="7252959" y="3729967"/>
            <a:ext cx="23578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DILIGENCIA </a:t>
            </a:r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1079" y="3488493"/>
            <a:ext cx="1970405" cy="1226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ectángulo 22"/>
          <p:cNvSpPr/>
          <p:nvPr/>
        </p:nvSpPr>
        <p:spPr>
          <a:xfrm>
            <a:off x="9713153" y="4427972"/>
            <a:ext cx="23578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JUSTICIA  </a:t>
            </a:r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848399" y="5058530"/>
            <a:ext cx="19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Actuó con imparcialidad garantizando los derechos de las personas, con equidad, igualdad y sin discriminación  </a:t>
            </a:r>
            <a:endParaRPr lang="es-CO" sz="1200" b="1" dirty="0"/>
          </a:p>
        </p:txBody>
      </p:sp>
    </p:spTree>
    <p:extLst>
      <p:ext uri="{BB962C8B-B14F-4D97-AF65-F5344CB8AC3E}">
        <p14:creationId xmlns:p14="http://schemas.microsoft.com/office/powerpoint/2010/main" val="176713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480" y="847344"/>
            <a:ext cx="2045208" cy="287731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96900" y="1574443"/>
            <a:ext cx="11595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7505" marR="6350" indent="111125" algn="r">
              <a:lnSpc>
                <a:spcPct val="100000"/>
              </a:lnSpc>
              <a:spcBef>
                <a:spcPts val="105"/>
              </a:spcBef>
            </a:pP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Articular</a:t>
            </a:r>
            <a:r>
              <a:rPr lang="es-ES" b="1" spc="3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las</a:t>
            </a:r>
            <a:r>
              <a:rPr lang="es-ES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Políticas</a:t>
            </a:r>
            <a:r>
              <a:rPr lang="es-ES" b="1" spc="2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Públicas</a:t>
            </a:r>
            <a:r>
              <a:rPr lang="es-ES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del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sector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 agua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potable y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saneamiento</a:t>
            </a:r>
            <a:r>
              <a:rPr lang="es-ES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básico,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en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los </a:t>
            </a:r>
            <a:r>
              <a:rPr lang="es-ES" b="1" spc="-459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componentes</a:t>
            </a:r>
            <a:r>
              <a:rPr lang="es-ES" b="1" spc="-3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económicos, sociales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y</a:t>
            </a:r>
            <a:r>
              <a:rPr lang="es-ES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ambientales,</a:t>
            </a:r>
            <a:r>
              <a:rPr lang="es-ES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para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mejorar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el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aseguramiento e 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indicadores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 efectivos</a:t>
            </a:r>
            <a:r>
              <a:rPr lang="es-ES" b="1" spc="6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la</a:t>
            </a:r>
            <a:r>
              <a:rPr lang="es-ES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prestación</a:t>
            </a:r>
            <a:r>
              <a:rPr lang="es-ES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del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10" dirty="0">
                <a:solidFill>
                  <a:srgbClr val="2E5496"/>
                </a:solidFill>
                <a:latin typeface="Arial"/>
                <a:cs typeface="Arial"/>
              </a:rPr>
              <a:t>servicio</a:t>
            </a:r>
            <a:r>
              <a:rPr lang="es-ES" b="1" spc="6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en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los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 municipios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del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20" dirty="0">
                <a:solidFill>
                  <a:srgbClr val="2E5496"/>
                </a:solidFill>
                <a:latin typeface="Arial"/>
                <a:cs typeface="Arial"/>
              </a:rPr>
              <a:t>Tolima,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 a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10" dirty="0">
                <a:solidFill>
                  <a:srgbClr val="2E5496"/>
                </a:solidFill>
                <a:latin typeface="Arial"/>
                <a:cs typeface="Arial"/>
              </a:rPr>
              <a:t>través </a:t>
            </a:r>
            <a:r>
              <a:rPr lang="es-ES" b="1" spc="-459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 la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asesoría y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asistencia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técnica,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la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gestión,</a:t>
            </a:r>
            <a:r>
              <a:rPr lang="es-ES" b="1" spc="-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ejecución de proyectos y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programas para </a:t>
            </a:r>
            <a:r>
              <a:rPr lang="es-ES" b="1" spc="-459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la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transformación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empresarial</a:t>
            </a:r>
            <a:r>
              <a:rPr lang="es-ES" b="1" spc="3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y el</a:t>
            </a:r>
            <a:r>
              <a:rPr lang="es-ES" b="1" spc="2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fortalecimiento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institucional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</a:t>
            </a:r>
            <a:r>
              <a:rPr lang="es-ES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los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territorios,</a:t>
            </a:r>
            <a:r>
              <a:rPr lang="es-ES" b="1" spc="2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con</a:t>
            </a:r>
            <a:r>
              <a:rPr lang="es-ES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un 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equipo</a:t>
            </a:r>
            <a:r>
              <a:rPr lang="es-ES" b="1" spc="-2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humano</a:t>
            </a:r>
            <a:r>
              <a:rPr lang="es-ES" b="1" spc="-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idóneo</a:t>
            </a:r>
            <a:r>
              <a:rPr lang="es-ES" b="1" spc="-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y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comprometido</a:t>
            </a:r>
            <a:r>
              <a:rPr lang="es-ES" b="1" spc="-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en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la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optimización de recursos y en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la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mejora</a:t>
            </a:r>
            <a:endParaRPr lang="es-ES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 la</a:t>
            </a:r>
            <a:r>
              <a:rPr lang="es-ES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calidad</a:t>
            </a:r>
            <a:r>
              <a:rPr lang="es-ES" b="1" spc="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 </a:t>
            </a:r>
            <a:r>
              <a:rPr lang="es-ES" b="1" spc="-15" dirty="0">
                <a:solidFill>
                  <a:srgbClr val="2E5496"/>
                </a:solidFill>
                <a:latin typeface="Arial"/>
                <a:cs typeface="Arial"/>
              </a:rPr>
              <a:t>vida</a:t>
            </a:r>
            <a:r>
              <a:rPr lang="es-ES" b="1" spc="4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de </a:t>
            </a:r>
            <a:r>
              <a:rPr lang="es-ES" b="1" spc="-5" dirty="0">
                <a:solidFill>
                  <a:srgbClr val="2E5496"/>
                </a:solidFill>
                <a:latin typeface="Arial"/>
                <a:cs typeface="Arial"/>
              </a:rPr>
              <a:t>la</a:t>
            </a:r>
            <a:r>
              <a:rPr lang="es-ES" b="1" dirty="0">
                <a:solidFill>
                  <a:srgbClr val="2E5496"/>
                </a:solidFill>
                <a:latin typeface="Arial"/>
                <a:cs typeface="Arial"/>
              </a:rPr>
              <a:t> población</a:t>
            </a:r>
            <a:endParaRPr lang="es-CO" dirty="0"/>
          </a:p>
        </p:txBody>
      </p:sp>
      <p:pic>
        <p:nvPicPr>
          <p:cNvPr id="7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11511" y="3508247"/>
            <a:ext cx="2223516" cy="274015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20316" y="4217075"/>
            <a:ext cx="98115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/>
            <a:r>
              <a:rPr lang="es-ES" b="1" kern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 reconocidos en el 2028 a nivel regional y nacional como una entidad líder, por su capacidad de innovación y respuesta en la implementación de modelos de gestión, orientados al fortalecimiento de los servicios públicos de agua potable y saneamiento básicos, para el desarrollo de los corredores agroindustriales, turísticos y tecnológicos que garanticen la prestación eficiente y bienestar integral de la comunidad tolimense, con sostenibilidad </a:t>
            </a:r>
            <a:r>
              <a:rPr lang="es-ES" b="1" kern="1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ambiental</a:t>
            </a:r>
            <a:r>
              <a:rPr lang="es-ES" b="1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CO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5080">
              <a:lnSpc>
                <a:spcPct val="100000"/>
              </a:lnSpc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004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9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431800" y="-139700"/>
            <a:ext cx="5256276" cy="25466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2638" y="2337903"/>
            <a:ext cx="62745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/>
              <a:t>En la </a:t>
            </a:r>
            <a:r>
              <a:rPr lang="es-ES" sz="2000" b="1" dirty="0"/>
              <a:t>EDAT S.A. E.S.P. </a:t>
            </a:r>
            <a:r>
              <a:rPr lang="es-ES" sz="2000" b="1" dirty="0" smtClean="0"/>
              <a:t>OFICIAL estamos comprometidos con la  satisfacción de </a:t>
            </a:r>
            <a:r>
              <a:rPr lang="es-ES" sz="2000" b="1" dirty="0"/>
              <a:t>la </a:t>
            </a:r>
            <a:r>
              <a:rPr lang="es-ES" sz="2000" b="1" dirty="0" smtClean="0"/>
              <a:t>comunidad y demás grupos de valor</a:t>
            </a:r>
            <a:r>
              <a:rPr lang="es-ES" sz="2000" b="1" dirty="0"/>
              <a:t>, a partir de un  esquema de mejora continua </a:t>
            </a:r>
            <a:r>
              <a:rPr lang="es-ES" sz="2000" b="1" dirty="0" smtClean="0"/>
              <a:t>en la implementación de nuestro  </a:t>
            </a:r>
            <a:r>
              <a:rPr lang="es-ES" sz="2000" b="1" dirty="0"/>
              <a:t>Sistema </a:t>
            </a:r>
            <a:r>
              <a:rPr lang="es-ES" sz="2000" b="1" dirty="0" smtClean="0"/>
              <a:t>Integrado de </a:t>
            </a:r>
            <a:r>
              <a:rPr lang="es-ES" sz="2000" b="1" dirty="0"/>
              <a:t>Gestión, </a:t>
            </a:r>
            <a:r>
              <a:rPr lang="es-ES" sz="2000" b="1" dirty="0" smtClean="0"/>
              <a:t>en donde </a:t>
            </a:r>
            <a:r>
              <a:rPr lang="es-ES" sz="2000" b="1" dirty="0"/>
              <a:t>el </a:t>
            </a:r>
            <a:r>
              <a:rPr lang="es-ES" sz="2000" b="1" dirty="0" smtClean="0"/>
              <a:t>compromiso con la </a:t>
            </a:r>
            <a:r>
              <a:rPr lang="es-ES" sz="2000" b="1" dirty="0"/>
              <a:t>Calidad,  la Gestión Ambiental y la </a:t>
            </a:r>
            <a:r>
              <a:rPr lang="es-ES" sz="2000" b="1" dirty="0" smtClean="0"/>
              <a:t>Seguridad y Salud en el </a:t>
            </a:r>
            <a:r>
              <a:rPr lang="es-ES" sz="2000" b="1" dirty="0"/>
              <a:t>Trabajo, nos  </a:t>
            </a:r>
            <a:r>
              <a:rPr lang="es-ES" sz="2000" b="1" dirty="0" smtClean="0"/>
              <a:t>permitan la implementación de esquemas eficientes y </a:t>
            </a:r>
            <a:r>
              <a:rPr lang="es-ES" sz="2000" b="1" dirty="0"/>
              <a:t>sostenibles  </a:t>
            </a:r>
            <a:r>
              <a:rPr lang="es-ES" sz="2000" b="1" dirty="0" smtClean="0"/>
              <a:t>que aseguren </a:t>
            </a:r>
            <a:r>
              <a:rPr lang="es-ES" sz="2000" b="1" dirty="0"/>
              <a:t>la </a:t>
            </a:r>
            <a:r>
              <a:rPr lang="es-ES" sz="2000" b="1" dirty="0" smtClean="0"/>
              <a:t>prestación de servicios de </a:t>
            </a:r>
            <a:r>
              <a:rPr lang="es-ES" sz="2000" b="1" dirty="0"/>
              <a:t>agua </a:t>
            </a:r>
            <a:r>
              <a:rPr lang="es-ES" sz="2000" b="1" dirty="0" smtClean="0"/>
              <a:t>potable y  saneamiento básico en </a:t>
            </a:r>
            <a:r>
              <a:rPr lang="es-ES" sz="2000" b="1" dirty="0"/>
              <a:t>el </a:t>
            </a:r>
            <a:r>
              <a:rPr lang="es-ES" sz="2000" b="1" dirty="0" smtClean="0"/>
              <a:t>Departamento del </a:t>
            </a:r>
            <a:r>
              <a:rPr lang="es-ES" sz="2000" b="1" dirty="0"/>
              <a:t>Tolima</a:t>
            </a:r>
            <a:endParaRPr lang="es-CO" sz="20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863" y="2070935"/>
            <a:ext cx="4371116" cy="33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3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901824"/>
            <a:ext cx="5816600" cy="4664076"/>
          </a:xfrm>
        </p:spPr>
        <p:txBody>
          <a:bodyPr/>
          <a:lstStyle/>
          <a:p>
            <a:pPr marL="0" indent="0">
              <a:buNone/>
            </a:pP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Nos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comprometemos</a:t>
            </a:r>
            <a:r>
              <a:rPr lang="es-ES" sz="2400" b="1" spc="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en desarrollar</a:t>
            </a:r>
            <a:r>
              <a:rPr lang="es-ES" sz="2400" b="1" spc="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5" dirty="0" smtClean="0">
                <a:solidFill>
                  <a:srgbClr val="385622"/>
                </a:solidFill>
                <a:latin typeface="Calibri"/>
                <a:cs typeface="Calibri"/>
              </a:rPr>
              <a:t>nuestras </a:t>
            </a:r>
            <a:r>
              <a:rPr lang="es-ES" sz="2400" b="1" spc="-10" dirty="0" smtClean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actividades,</a:t>
            </a:r>
            <a:r>
              <a:rPr lang="es-ES" sz="2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tomando</a:t>
            </a:r>
            <a:r>
              <a:rPr lang="es-ES" sz="2400" b="1" spc="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como</a:t>
            </a:r>
            <a:r>
              <a:rPr lang="es-ES" sz="2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pilares:</a:t>
            </a:r>
            <a:r>
              <a:rPr lang="es-ES" sz="2400" b="1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el</a:t>
            </a:r>
            <a:r>
              <a:rPr lang="es-ES" sz="2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20" dirty="0">
                <a:solidFill>
                  <a:srgbClr val="385622"/>
                </a:solidFill>
                <a:latin typeface="Calibri"/>
                <a:cs typeface="Calibri"/>
              </a:rPr>
              <a:t>respeto, </a:t>
            </a:r>
            <a:r>
              <a:rPr lang="es-ES" sz="2400" b="1" spc="-4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cuidado</a:t>
            </a:r>
            <a:r>
              <a:rPr lang="es-ES" sz="2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y</a:t>
            </a:r>
            <a:r>
              <a:rPr lang="es-ES" sz="2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protección</a:t>
            </a:r>
            <a:r>
              <a:rPr lang="es-ES" sz="2400" b="1" spc="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del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medio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ambiente;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 previniendo</a:t>
            </a:r>
            <a:r>
              <a:rPr lang="es-ES" sz="2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la</a:t>
            </a:r>
            <a:r>
              <a:rPr lang="es-ES" sz="2400" b="1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contaminación</a:t>
            </a:r>
            <a:r>
              <a:rPr lang="es-ES" sz="2400" b="1" spc="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25" dirty="0">
                <a:solidFill>
                  <a:srgbClr val="385622"/>
                </a:solidFill>
                <a:latin typeface="Calibri"/>
                <a:cs typeface="Calibri"/>
              </a:rPr>
              <a:t>través</a:t>
            </a:r>
            <a:r>
              <a:rPr lang="es-ES" sz="2400" b="1" spc="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del</a:t>
            </a:r>
            <a:r>
              <a:rPr lang="es-ES" sz="2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uso 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sustentable</a:t>
            </a:r>
            <a:r>
              <a:rPr lang="es-ES" sz="2400" b="1" spc="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y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racional</a:t>
            </a:r>
            <a:r>
              <a:rPr lang="es-ES" sz="2400" b="1" spc="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de los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recursos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naturales,</a:t>
            </a:r>
            <a:r>
              <a:rPr lang="es-ES" sz="2400" b="1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cumpliendo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con</a:t>
            </a:r>
            <a:r>
              <a:rPr lang="es-ES" sz="2400" b="1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la</a:t>
            </a:r>
            <a:r>
              <a:rPr lang="es-ES" sz="2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legislación 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ambiental</a:t>
            </a:r>
            <a:r>
              <a:rPr lang="es-ES" sz="2400" b="1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vigente,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mediante</a:t>
            </a:r>
            <a:r>
              <a:rPr lang="es-ES" sz="2400" b="1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la 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implementación,</a:t>
            </a:r>
            <a:r>
              <a:rPr lang="es-ES" sz="2400" b="1" spc="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operación</a:t>
            </a:r>
            <a:r>
              <a:rPr lang="es-ES" sz="2400" b="1" spc="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y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mejora</a:t>
            </a:r>
            <a:r>
              <a:rPr lang="es-ES" sz="2400" b="1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continua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 del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Sistema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 de</a:t>
            </a:r>
            <a:r>
              <a:rPr lang="es-ES" sz="2400" b="1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Gestión</a:t>
            </a:r>
            <a:r>
              <a:rPr lang="es-ES" sz="2400" b="1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Ambiental,</a:t>
            </a:r>
            <a:r>
              <a:rPr lang="es-ES" sz="2400" b="1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en el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5" dirty="0">
                <a:solidFill>
                  <a:srgbClr val="385622"/>
                </a:solidFill>
                <a:latin typeface="Calibri"/>
                <a:cs typeface="Calibri"/>
              </a:rPr>
              <a:t>marco </a:t>
            </a:r>
            <a:r>
              <a:rPr lang="es-ES" sz="2400" b="1" spc="-4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de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lo</a:t>
            </a:r>
            <a:r>
              <a:rPr lang="es-ES" sz="2400" b="1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definido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por</a:t>
            </a:r>
            <a:r>
              <a:rPr lang="es-ES" sz="2400" b="1" spc="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el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Modelo</a:t>
            </a:r>
            <a:r>
              <a:rPr lang="es-ES" sz="2400" b="1" spc="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20" dirty="0">
                <a:solidFill>
                  <a:srgbClr val="385622"/>
                </a:solidFill>
                <a:latin typeface="Calibri"/>
                <a:cs typeface="Calibri"/>
              </a:rPr>
              <a:t>Integrado</a:t>
            </a:r>
            <a:r>
              <a:rPr lang="es-ES" sz="2400" b="1" spc="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de 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Planeación</a:t>
            </a:r>
            <a:r>
              <a:rPr lang="es-ES" sz="2400" b="1" spc="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y	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Gestión</a:t>
            </a:r>
            <a:r>
              <a:rPr lang="es-ES" sz="2400" b="1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385622"/>
                </a:solidFill>
                <a:latin typeface="Calibri"/>
                <a:cs typeface="Calibri"/>
              </a:rPr>
              <a:t>–</a:t>
            </a:r>
            <a:r>
              <a:rPr lang="es-ES" sz="24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lang="es-ES" sz="2400" b="1" spc="-10" dirty="0">
                <a:solidFill>
                  <a:srgbClr val="385622"/>
                </a:solidFill>
                <a:latin typeface="Calibri"/>
                <a:cs typeface="Calibri"/>
              </a:rPr>
              <a:t>MIPG.</a:t>
            </a:r>
            <a:endParaRPr lang="es-ES" sz="2400" b="1" dirty="0">
              <a:latin typeface="Calibri"/>
              <a:cs typeface="Calibri"/>
            </a:endParaRPr>
          </a:p>
          <a:p>
            <a:endParaRPr lang="es-CO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POLÍTICA AMBIENTAL 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6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6600" y="1657754"/>
            <a:ext cx="6149340" cy="44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6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PROGRAMA DE TRANSPARENCIA Y ÉTICA PUBLICA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1336"/>
          <a:stretch/>
        </p:blipFill>
        <p:spPr>
          <a:xfrm>
            <a:off x="2678111" y="1539443"/>
            <a:ext cx="6877677" cy="46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6439407" cy="456539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677992" y="2396647"/>
            <a:ext cx="49171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MODELO DE OPERACIÓN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6918"/>
            <a:ext cx="9073243" cy="941161"/>
          </a:xfrm>
        </p:spPr>
        <p:txBody>
          <a:bodyPr/>
          <a:lstStyle/>
          <a:p>
            <a:r>
              <a:rPr lang="es-ES" dirty="0" smtClean="0"/>
              <a:t>	¿QUE ES MIPG?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999663" y="1413797"/>
            <a:ext cx="6096000" cy="17377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065" marR="5080" indent="16510" algn="ctr">
              <a:lnSpc>
                <a:spcPct val="99200"/>
              </a:lnSpc>
              <a:spcBef>
                <a:spcPts val="110"/>
              </a:spcBef>
            </a:pPr>
            <a:r>
              <a:rPr lang="es-ES" b="1" spc="-5" dirty="0">
                <a:cs typeface="Arial"/>
              </a:rPr>
              <a:t>Es</a:t>
            </a:r>
            <a:r>
              <a:rPr lang="es-ES" b="1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el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marco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de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referencia</a:t>
            </a:r>
            <a:r>
              <a:rPr lang="es-ES" b="1" spc="3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para</a:t>
            </a:r>
            <a:r>
              <a:rPr lang="es-ES" b="1" spc="15" dirty="0">
                <a:cs typeface="Arial"/>
              </a:rPr>
              <a:t> </a:t>
            </a:r>
            <a:r>
              <a:rPr lang="es-ES" b="1" spc="-15" dirty="0">
                <a:cs typeface="Arial"/>
              </a:rPr>
              <a:t>dirigir,</a:t>
            </a:r>
            <a:r>
              <a:rPr lang="es-ES" b="1" spc="35" dirty="0">
                <a:cs typeface="Arial"/>
              </a:rPr>
              <a:t> </a:t>
            </a:r>
            <a:r>
              <a:rPr lang="es-ES" b="1" spc="-15" dirty="0">
                <a:cs typeface="Arial"/>
              </a:rPr>
              <a:t>planear,</a:t>
            </a:r>
            <a:r>
              <a:rPr lang="es-ES" b="1" spc="15" dirty="0">
                <a:cs typeface="Arial"/>
              </a:rPr>
              <a:t> </a:t>
            </a:r>
            <a:r>
              <a:rPr lang="es-ES" b="1" spc="-15" dirty="0">
                <a:cs typeface="Arial"/>
              </a:rPr>
              <a:t>ejecutar,</a:t>
            </a:r>
            <a:r>
              <a:rPr lang="es-ES" b="1" spc="3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hacer</a:t>
            </a:r>
            <a:r>
              <a:rPr lang="es-ES" b="1" spc="2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seguimiento,</a:t>
            </a:r>
            <a:r>
              <a:rPr lang="es-ES" b="1" spc="60" dirty="0">
                <a:cs typeface="Arial"/>
              </a:rPr>
              <a:t> </a:t>
            </a:r>
            <a:r>
              <a:rPr lang="es-ES" b="1" spc="-10" dirty="0">
                <a:cs typeface="Arial"/>
              </a:rPr>
              <a:t>evaluar</a:t>
            </a:r>
            <a:r>
              <a:rPr lang="es-ES" b="1" spc="5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y </a:t>
            </a:r>
            <a:r>
              <a:rPr lang="es-ES" b="1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controlar</a:t>
            </a:r>
            <a:r>
              <a:rPr lang="es-ES" b="1" spc="3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la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gestión</a:t>
            </a:r>
            <a:r>
              <a:rPr lang="es-ES" b="1" spc="2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de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las</a:t>
            </a:r>
            <a:r>
              <a:rPr lang="es-ES" b="1" spc="2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entidades</a:t>
            </a:r>
            <a:r>
              <a:rPr lang="es-ES" b="1" spc="3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y</a:t>
            </a:r>
            <a:r>
              <a:rPr lang="es-ES" b="1" spc="1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organismos</a:t>
            </a:r>
            <a:r>
              <a:rPr lang="es-ES" b="1" spc="2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públicos,</a:t>
            </a:r>
            <a:r>
              <a:rPr lang="es-ES" b="1" spc="4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con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el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fin</a:t>
            </a:r>
            <a:r>
              <a:rPr lang="es-ES" b="1" spc="2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de</a:t>
            </a:r>
            <a:r>
              <a:rPr lang="es-ES" b="1" spc="1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generar </a:t>
            </a:r>
            <a:r>
              <a:rPr lang="es-ES" b="1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resultados</a:t>
            </a:r>
            <a:r>
              <a:rPr lang="es-ES" b="1" spc="25" dirty="0">
                <a:cs typeface="Arial"/>
              </a:rPr>
              <a:t> </a:t>
            </a:r>
            <a:r>
              <a:rPr lang="es-ES" b="1" spc="-10" dirty="0">
                <a:cs typeface="Arial"/>
              </a:rPr>
              <a:t>que</a:t>
            </a:r>
            <a:r>
              <a:rPr lang="es-ES" b="1" spc="2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atiendan</a:t>
            </a:r>
            <a:r>
              <a:rPr lang="es-ES" b="1" spc="3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los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planes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de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desarrollo</a:t>
            </a:r>
            <a:r>
              <a:rPr lang="es-ES" b="1" spc="2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y</a:t>
            </a:r>
            <a:r>
              <a:rPr lang="es-ES" b="1" spc="20" dirty="0">
                <a:cs typeface="Arial"/>
              </a:rPr>
              <a:t> </a:t>
            </a:r>
            <a:r>
              <a:rPr lang="es-ES" b="1" spc="-10" dirty="0">
                <a:cs typeface="Arial"/>
              </a:rPr>
              <a:t>resuelvan</a:t>
            </a:r>
            <a:r>
              <a:rPr lang="es-ES" b="1" spc="5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las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necesidades</a:t>
            </a:r>
            <a:r>
              <a:rPr lang="es-ES" b="1" spc="3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y</a:t>
            </a:r>
            <a:r>
              <a:rPr lang="es-ES" b="1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problemas </a:t>
            </a:r>
            <a:r>
              <a:rPr lang="es-ES" b="1" spc="-43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de</a:t>
            </a:r>
            <a:r>
              <a:rPr lang="es-ES" b="1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los</a:t>
            </a:r>
            <a:r>
              <a:rPr lang="es-ES" b="1" spc="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ciudadanos,</a:t>
            </a:r>
            <a:r>
              <a:rPr lang="es-ES" b="1" spc="3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con integridad</a:t>
            </a:r>
            <a:r>
              <a:rPr lang="es-ES" b="1" spc="40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y calidad</a:t>
            </a:r>
            <a:r>
              <a:rPr lang="es-ES" b="1" spc="15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en</a:t>
            </a:r>
            <a:r>
              <a:rPr lang="es-ES" b="1" dirty="0">
                <a:cs typeface="Arial"/>
              </a:rPr>
              <a:t> </a:t>
            </a:r>
            <a:r>
              <a:rPr lang="es-ES" b="1" spc="-5" dirty="0">
                <a:cs typeface="Arial"/>
              </a:rPr>
              <a:t>el</a:t>
            </a:r>
            <a:r>
              <a:rPr lang="es-ES" b="1" spc="10" dirty="0">
                <a:cs typeface="Arial"/>
              </a:rPr>
              <a:t> </a:t>
            </a:r>
            <a:r>
              <a:rPr lang="es-ES" b="1" spc="-10" dirty="0">
                <a:cs typeface="Arial"/>
              </a:rPr>
              <a:t>servicio.</a:t>
            </a:r>
            <a:endParaRPr lang="es-ES" dirty="0">
              <a:cs typeface="Arial"/>
            </a:endParaRPr>
          </a:p>
        </p:txBody>
      </p:sp>
      <p:pic>
        <p:nvPicPr>
          <p:cNvPr id="6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227" y="2965018"/>
            <a:ext cx="5176673" cy="3263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73595" y="2689860"/>
            <a:ext cx="5350763" cy="33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9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DIMENSIONES DE MIPG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1064"/>
            <a:ext cx="5119084" cy="46807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313" y="1561064"/>
            <a:ext cx="3541584" cy="20832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970" y="3927320"/>
            <a:ext cx="2448775" cy="23144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308" y="2179700"/>
            <a:ext cx="2427822" cy="380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POLÍTICAS DE MIPG</a:t>
            </a:r>
            <a:endParaRPr lang="es-CO" dirty="0"/>
          </a:p>
        </p:txBody>
      </p:sp>
      <p:pic>
        <p:nvPicPr>
          <p:cNvPr id="4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5" y="1583500"/>
            <a:ext cx="1267968" cy="486156"/>
          </a:xfrm>
          <a:prstGeom prst="rect">
            <a:avLst/>
          </a:prstGeom>
        </p:spPr>
      </p:pic>
      <p:pic>
        <p:nvPicPr>
          <p:cNvPr id="5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891" y="2048573"/>
            <a:ext cx="938783" cy="431291"/>
          </a:xfrm>
          <a:prstGeom prst="rect">
            <a:avLst/>
          </a:prstGeom>
        </p:spPr>
      </p:pic>
      <p:pic>
        <p:nvPicPr>
          <p:cNvPr id="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891" y="2632960"/>
            <a:ext cx="1996439" cy="377951"/>
          </a:xfrm>
          <a:prstGeom prst="rect">
            <a:avLst/>
          </a:prstGeom>
        </p:spPr>
      </p:pic>
      <p:pic>
        <p:nvPicPr>
          <p:cNvPr id="7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600" y="3130545"/>
            <a:ext cx="1007363" cy="327660"/>
          </a:xfrm>
          <a:prstGeom prst="rect">
            <a:avLst/>
          </a:prstGeom>
        </p:spPr>
      </p:pic>
      <p:pic>
        <p:nvPicPr>
          <p:cNvPr id="8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7600" y="3538333"/>
            <a:ext cx="1040892" cy="361188"/>
          </a:xfrm>
          <a:prstGeom prst="rect">
            <a:avLst/>
          </a:prstGeom>
        </p:spPr>
      </p:pic>
      <p:pic>
        <p:nvPicPr>
          <p:cNvPr id="9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1891" y="3941252"/>
            <a:ext cx="403860" cy="475488"/>
          </a:xfrm>
          <a:prstGeom prst="rect">
            <a:avLst/>
          </a:prstGeom>
        </p:spPr>
      </p:pic>
      <p:pic>
        <p:nvPicPr>
          <p:cNvPr id="10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1891" y="4580256"/>
            <a:ext cx="678180" cy="2499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51891" y="4890532"/>
            <a:ext cx="1710055" cy="1240790"/>
            <a:chOff x="1865376" y="4078223"/>
            <a:chExt cx="1710055" cy="124079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65376" y="4078223"/>
              <a:ext cx="1338072" cy="4724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27860" y="4573523"/>
              <a:ext cx="534924" cy="2804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03476" y="4885943"/>
              <a:ext cx="1671827" cy="432816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2843439" y="5140658"/>
            <a:ext cx="2023110" cy="626745"/>
            <a:chOff x="5569965" y="4600702"/>
            <a:chExt cx="2023110" cy="626745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78979" y="4713732"/>
              <a:ext cx="513587" cy="51358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576315" y="4607052"/>
              <a:ext cx="1428115" cy="607060"/>
            </a:xfrm>
            <a:custGeom>
              <a:avLst/>
              <a:gdLst/>
              <a:ahLst/>
              <a:cxnLst/>
              <a:rect l="l" t="t" r="r" b="b"/>
              <a:pathLst>
                <a:path w="1428115" h="607060">
                  <a:moveTo>
                    <a:pt x="0" y="101092"/>
                  </a:moveTo>
                  <a:lnTo>
                    <a:pt x="7937" y="61722"/>
                  </a:lnTo>
                  <a:lnTo>
                    <a:pt x="29590" y="29591"/>
                  </a:lnTo>
                  <a:lnTo>
                    <a:pt x="61722" y="7937"/>
                  </a:lnTo>
                  <a:lnTo>
                    <a:pt x="101092" y="0"/>
                  </a:lnTo>
                  <a:lnTo>
                    <a:pt x="1326895" y="0"/>
                  </a:lnTo>
                  <a:lnTo>
                    <a:pt x="1366265" y="7937"/>
                  </a:lnTo>
                  <a:lnTo>
                    <a:pt x="1398396" y="29591"/>
                  </a:lnTo>
                  <a:lnTo>
                    <a:pt x="1420050" y="61722"/>
                  </a:lnTo>
                  <a:lnTo>
                    <a:pt x="1427988" y="101092"/>
                  </a:lnTo>
                  <a:lnTo>
                    <a:pt x="1427988" y="505460"/>
                  </a:lnTo>
                  <a:lnTo>
                    <a:pt x="1420050" y="544830"/>
                  </a:lnTo>
                  <a:lnTo>
                    <a:pt x="1398396" y="576961"/>
                  </a:lnTo>
                  <a:lnTo>
                    <a:pt x="1366265" y="598614"/>
                  </a:lnTo>
                  <a:lnTo>
                    <a:pt x="1326895" y="606552"/>
                  </a:lnTo>
                  <a:lnTo>
                    <a:pt x="101092" y="606552"/>
                  </a:lnTo>
                  <a:lnTo>
                    <a:pt x="61722" y="598614"/>
                  </a:lnTo>
                  <a:lnTo>
                    <a:pt x="29590" y="576961"/>
                  </a:lnTo>
                  <a:lnTo>
                    <a:pt x="7937" y="544830"/>
                  </a:lnTo>
                  <a:lnTo>
                    <a:pt x="0" y="505460"/>
                  </a:lnTo>
                  <a:lnTo>
                    <a:pt x="0" y="101092"/>
                  </a:lnTo>
                  <a:close/>
                </a:path>
              </a:pathLst>
            </a:custGeom>
            <a:ln w="12192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36"/>
          <p:cNvGrpSpPr/>
          <p:nvPr/>
        </p:nvGrpSpPr>
        <p:grpSpPr>
          <a:xfrm>
            <a:off x="5332410" y="5127958"/>
            <a:ext cx="2023110" cy="626745"/>
            <a:chOff x="5569965" y="4600702"/>
            <a:chExt cx="2023110" cy="626745"/>
          </a:xfrm>
        </p:grpSpPr>
        <p:pic>
          <p:nvPicPr>
            <p:cNvPr id="73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78979" y="4713732"/>
              <a:ext cx="513587" cy="513588"/>
            </a:xfrm>
            <a:prstGeom prst="rect">
              <a:avLst/>
            </a:prstGeom>
          </p:spPr>
        </p:pic>
        <p:sp>
          <p:nvSpPr>
            <p:cNvPr id="74" name="object 38"/>
            <p:cNvSpPr/>
            <p:nvPr/>
          </p:nvSpPr>
          <p:spPr>
            <a:xfrm>
              <a:off x="5576315" y="4607052"/>
              <a:ext cx="1428115" cy="607060"/>
            </a:xfrm>
            <a:custGeom>
              <a:avLst/>
              <a:gdLst/>
              <a:ahLst/>
              <a:cxnLst/>
              <a:rect l="l" t="t" r="r" b="b"/>
              <a:pathLst>
                <a:path w="1428115" h="607060">
                  <a:moveTo>
                    <a:pt x="0" y="101092"/>
                  </a:moveTo>
                  <a:lnTo>
                    <a:pt x="7937" y="61722"/>
                  </a:lnTo>
                  <a:lnTo>
                    <a:pt x="29590" y="29591"/>
                  </a:lnTo>
                  <a:lnTo>
                    <a:pt x="61722" y="7937"/>
                  </a:lnTo>
                  <a:lnTo>
                    <a:pt x="101092" y="0"/>
                  </a:lnTo>
                  <a:lnTo>
                    <a:pt x="1326895" y="0"/>
                  </a:lnTo>
                  <a:lnTo>
                    <a:pt x="1366265" y="7937"/>
                  </a:lnTo>
                  <a:lnTo>
                    <a:pt x="1398396" y="29591"/>
                  </a:lnTo>
                  <a:lnTo>
                    <a:pt x="1420050" y="61722"/>
                  </a:lnTo>
                  <a:lnTo>
                    <a:pt x="1427988" y="101092"/>
                  </a:lnTo>
                  <a:lnTo>
                    <a:pt x="1427988" y="505460"/>
                  </a:lnTo>
                  <a:lnTo>
                    <a:pt x="1420050" y="544830"/>
                  </a:lnTo>
                  <a:lnTo>
                    <a:pt x="1398396" y="576961"/>
                  </a:lnTo>
                  <a:lnTo>
                    <a:pt x="1366265" y="598614"/>
                  </a:lnTo>
                  <a:lnTo>
                    <a:pt x="1326895" y="606552"/>
                  </a:lnTo>
                  <a:lnTo>
                    <a:pt x="101092" y="606552"/>
                  </a:lnTo>
                  <a:lnTo>
                    <a:pt x="61722" y="598614"/>
                  </a:lnTo>
                  <a:lnTo>
                    <a:pt x="29590" y="576961"/>
                  </a:lnTo>
                  <a:lnTo>
                    <a:pt x="7937" y="544830"/>
                  </a:lnTo>
                  <a:lnTo>
                    <a:pt x="0" y="505460"/>
                  </a:lnTo>
                  <a:lnTo>
                    <a:pt x="0" y="101092"/>
                  </a:lnTo>
                  <a:close/>
                </a:path>
              </a:pathLst>
            </a:custGeom>
            <a:ln w="12192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" name="object 36"/>
          <p:cNvGrpSpPr/>
          <p:nvPr/>
        </p:nvGrpSpPr>
        <p:grpSpPr>
          <a:xfrm>
            <a:off x="7815355" y="5134308"/>
            <a:ext cx="2023110" cy="626745"/>
            <a:chOff x="5569965" y="4600702"/>
            <a:chExt cx="2023110" cy="626745"/>
          </a:xfrm>
        </p:grpSpPr>
        <p:pic>
          <p:nvPicPr>
            <p:cNvPr id="76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78979" y="4713732"/>
              <a:ext cx="513587" cy="513588"/>
            </a:xfrm>
            <a:prstGeom prst="rect">
              <a:avLst/>
            </a:prstGeom>
          </p:spPr>
        </p:pic>
        <p:sp>
          <p:nvSpPr>
            <p:cNvPr id="77" name="object 38"/>
            <p:cNvSpPr/>
            <p:nvPr/>
          </p:nvSpPr>
          <p:spPr>
            <a:xfrm>
              <a:off x="5576315" y="4607052"/>
              <a:ext cx="1428115" cy="607060"/>
            </a:xfrm>
            <a:custGeom>
              <a:avLst/>
              <a:gdLst/>
              <a:ahLst/>
              <a:cxnLst/>
              <a:rect l="l" t="t" r="r" b="b"/>
              <a:pathLst>
                <a:path w="1428115" h="607060">
                  <a:moveTo>
                    <a:pt x="0" y="101092"/>
                  </a:moveTo>
                  <a:lnTo>
                    <a:pt x="7937" y="61722"/>
                  </a:lnTo>
                  <a:lnTo>
                    <a:pt x="29590" y="29591"/>
                  </a:lnTo>
                  <a:lnTo>
                    <a:pt x="61722" y="7937"/>
                  </a:lnTo>
                  <a:lnTo>
                    <a:pt x="101092" y="0"/>
                  </a:lnTo>
                  <a:lnTo>
                    <a:pt x="1326895" y="0"/>
                  </a:lnTo>
                  <a:lnTo>
                    <a:pt x="1366265" y="7937"/>
                  </a:lnTo>
                  <a:lnTo>
                    <a:pt x="1398396" y="29591"/>
                  </a:lnTo>
                  <a:lnTo>
                    <a:pt x="1420050" y="61722"/>
                  </a:lnTo>
                  <a:lnTo>
                    <a:pt x="1427988" y="101092"/>
                  </a:lnTo>
                  <a:lnTo>
                    <a:pt x="1427988" y="505460"/>
                  </a:lnTo>
                  <a:lnTo>
                    <a:pt x="1420050" y="544830"/>
                  </a:lnTo>
                  <a:lnTo>
                    <a:pt x="1398396" y="576961"/>
                  </a:lnTo>
                  <a:lnTo>
                    <a:pt x="1366265" y="598614"/>
                  </a:lnTo>
                  <a:lnTo>
                    <a:pt x="1326895" y="606552"/>
                  </a:lnTo>
                  <a:lnTo>
                    <a:pt x="101092" y="606552"/>
                  </a:lnTo>
                  <a:lnTo>
                    <a:pt x="61722" y="598614"/>
                  </a:lnTo>
                  <a:lnTo>
                    <a:pt x="29590" y="576961"/>
                  </a:lnTo>
                  <a:lnTo>
                    <a:pt x="7937" y="544830"/>
                  </a:lnTo>
                  <a:lnTo>
                    <a:pt x="0" y="505460"/>
                  </a:lnTo>
                  <a:lnTo>
                    <a:pt x="0" y="101092"/>
                  </a:lnTo>
                  <a:close/>
                </a:path>
              </a:pathLst>
            </a:custGeom>
            <a:ln w="12192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39"/>
          <p:cNvSpPr txBox="1"/>
          <p:nvPr/>
        </p:nvSpPr>
        <p:spPr>
          <a:xfrm>
            <a:off x="2899374" y="2472659"/>
            <a:ext cx="163119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0850" algn="r">
              <a:lnSpc>
                <a:spcPct val="100000"/>
              </a:lnSpc>
              <a:spcBef>
                <a:spcPts val="100"/>
              </a:spcBef>
            </a:pPr>
            <a:r>
              <a:rPr lang="es-ES" sz="1000" b="1" dirty="0" smtClean="0"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4" name="object 39"/>
          <p:cNvSpPr txBox="1"/>
          <p:nvPr/>
        </p:nvSpPr>
        <p:spPr>
          <a:xfrm>
            <a:off x="3051774" y="2625059"/>
            <a:ext cx="163119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0850" algn="r">
              <a:lnSpc>
                <a:spcPct val="100000"/>
              </a:lnSpc>
              <a:spcBef>
                <a:spcPts val="100"/>
              </a:spcBef>
            </a:pPr>
            <a:r>
              <a:rPr lang="es-ES" sz="1000" b="1" dirty="0" smtClean="0"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9" name="object 39"/>
          <p:cNvSpPr txBox="1"/>
          <p:nvPr/>
        </p:nvSpPr>
        <p:spPr>
          <a:xfrm>
            <a:off x="7415022" y="2429950"/>
            <a:ext cx="163119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0850" algn="r">
              <a:lnSpc>
                <a:spcPct val="100000"/>
              </a:lnSpc>
              <a:spcBef>
                <a:spcPts val="100"/>
              </a:spcBef>
            </a:pPr>
            <a:r>
              <a:rPr lang="es-ES" sz="1000" b="1" dirty="0" smtClean="0"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90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051774" y="1606950"/>
            <a:ext cx="6645968" cy="3519801"/>
          </a:xfrm>
          <a:prstGeom prst="rect">
            <a:avLst/>
          </a:prstGeom>
        </p:spPr>
      </p:pic>
      <p:sp>
        <p:nvSpPr>
          <p:cNvPr id="91" name="object 39"/>
          <p:cNvSpPr txBox="1"/>
          <p:nvPr/>
        </p:nvSpPr>
        <p:spPr>
          <a:xfrm>
            <a:off x="3040591" y="5294328"/>
            <a:ext cx="980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085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C</a:t>
            </a:r>
            <a:r>
              <a:rPr sz="900" b="1" spc="-5" dirty="0">
                <a:latin typeface="Calibri"/>
                <a:cs typeface="Calibri"/>
              </a:rPr>
              <a:t>omp</a:t>
            </a:r>
            <a:r>
              <a:rPr sz="900" b="1" dirty="0">
                <a:latin typeface="Calibri"/>
                <a:cs typeface="Calibri"/>
              </a:rPr>
              <a:t>ras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y  </a:t>
            </a:r>
            <a:r>
              <a:rPr sz="900" b="1" spc="-5" dirty="0">
                <a:latin typeface="Calibri"/>
                <a:cs typeface="Calibri"/>
              </a:rPr>
              <a:t>contratación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estatal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92" name="object 35"/>
          <p:cNvSpPr txBox="1"/>
          <p:nvPr/>
        </p:nvSpPr>
        <p:spPr>
          <a:xfrm>
            <a:off x="5618145" y="5290480"/>
            <a:ext cx="921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 marR="5080" indent="-6731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Calibri"/>
                <a:cs typeface="Calibri"/>
              </a:rPr>
              <a:t>Gestión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Estadística </a:t>
            </a:r>
            <a:r>
              <a:rPr sz="900" b="1" spc="-190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de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la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información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93" name="object 31"/>
          <p:cNvSpPr txBox="1"/>
          <p:nvPr/>
        </p:nvSpPr>
        <p:spPr>
          <a:xfrm>
            <a:off x="8185673" y="5247338"/>
            <a:ext cx="64643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812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Me</a:t>
            </a:r>
            <a:r>
              <a:rPr sz="1100" b="1" spc="5" dirty="0">
                <a:latin typeface="Calibri"/>
                <a:cs typeface="Calibri"/>
              </a:rPr>
              <a:t>j</a:t>
            </a:r>
            <a:r>
              <a:rPr sz="1100" b="1" spc="-10" dirty="0">
                <a:latin typeface="Calibri"/>
                <a:cs typeface="Calibri"/>
              </a:rPr>
              <a:t>o</a:t>
            </a:r>
            <a:r>
              <a:rPr sz="1100" b="1" dirty="0">
                <a:latin typeface="Calibri"/>
                <a:cs typeface="Calibri"/>
              </a:rPr>
              <a:t>ra  N</a:t>
            </a:r>
            <a:r>
              <a:rPr sz="1100" b="1" spc="-10" dirty="0">
                <a:latin typeface="Calibri"/>
                <a:cs typeface="Calibri"/>
              </a:rPr>
              <a:t>o</a:t>
            </a:r>
            <a:r>
              <a:rPr sz="1100" b="1" dirty="0">
                <a:latin typeface="Calibri"/>
                <a:cs typeface="Calibri"/>
              </a:rPr>
              <a:t>r</a:t>
            </a:r>
            <a:r>
              <a:rPr sz="1100" b="1" spc="-5" dirty="0">
                <a:latin typeface="Calibri"/>
                <a:cs typeface="Calibri"/>
              </a:rPr>
              <a:t>mati</a:t>
            </a:r>
            <a:r>
              <a:rPr sz="1100" b="1" spc="5" dirty="0">
                <a:latin typeface="Calibri"/>
                <a:cs typeface="Calibri"/>
              </a:rPr>
              <a:t>v</a:t>
            </a:r>
            <a:r>
              <a:rPr sz="1100" b="1" dirty="0">
                <a:latin typeface="Calibri"/>
                <a:cs typeface="Calibri"/>
              </a:rPr>
              <a:t>a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94" name="object 25"/>
          <p:cNvGrpSpPr/>
          <p:nvPr/>
        </p:nvGrpSpPr>
        <p:grpSpPr>
          <a:xfrm>
            <a:off x="5496196" y="5838784"/>
            <a:ext cx="6746875" cy="1144905"/>
            <a:chOff x="5426964" y="5221223"/>
            <a:chExt cx="6746875" cy="1144905"/>
          </a:xfrm>
        </p:grpSpPr>
        <p:pic>
          <p:nvPicPr>
            <p:cNvPr id="95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26964" y="5288279"/>
              <a:ext cx="6728459" cy="938771"/>
            </a:xfrm>
            <a:prstGeom prst="rect">
              <a:avLst/>
            </a:prstGeom>
          </p:spPr>
        </p:pic>
        <p:pic>
          <p:nvPicPr>
            <p:cNvPr id="96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62016" y="5221223"/>
              <a:ext cx="6711696" cy="1144536"/>
            </a:xfrm>
            <a:prstGeom prst="rect">
              <a:avLst/>
            </a:prstGeom>
          </p:spPr>
        </p:pic>
        <p:pic>
          <p:nvPicPr>
            <p:cNvPr id="97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86400" y="5327903"/>
              <a:ext cx="6614159" cy="826008"/>
            </a:xfrm>
            <a:prstGeom prst="rect">
              <a:avLst/>
            </a:prstGeom>
          </p:spPr>
        </p:pic>
      </p:grpSp>
      <p:sp>
        <p:nvSpPr>
          <p:cNvPr id="98" name="Rectángulo 97"/>
          <p:cNvSpPr/>
          <p:nvPr/>
        </p:nvSpPr>
        <p:spPr>
          <a:xfrm>
            <a:off x="5706140" y="59038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s-ES" spc="-175" dirty="0">
                <a:cs typeface="Arial MT"/>
              </a:rPr>
              <a:t>Para</a:t>
            </a:r>
            <a:r>
              <a:rPr lang="es-ES" spc="-75" dirty="0">
                <a:cs typeface="Arial MT"/>
              </a:rPr>
              <a:t> </a:t>
            </a:r>
            <a:r>
              <a:rPr lang="es-ES" spc="-130" dirty="0">
                <a:cs typeface="Arial MT"/>
              </a:rPr>
              <a:t>la</a:t>
            </a:r>
            <a:r>
              <a:rPr lang="es-ES" spc="-90" dirty="0">
                <a:cs typeface="Arial MT"/>
              </a:rPr>
              <a:t> </a:t>
            </a:r>
            <a:r>
              <a:rPr lang="es-ES" spc="-165" dirty="0">
                <a:cs typeface="Arial MT"/>
              </a:rPr>
              <a:t>operación</a:t>
            </a:r>
            <a:r>
              <a:rPr lang="es-ES" spc="-55" dirty="0">
                <a:cs typeface="Arial MT"/>
              </a:rPr>
              <a:t> </a:t>
            </a:r>
            <a:r>
              <a:rPr lang="es-ES" spc="-150" dirty="0">
                <a:cs typeface="Arial MT"/>
              </a:rPr>
              <a:t>del</a:t>
            </a:r>
            <a:r>
              <a:rPr lang="es-ES" spc="-70" dirty="0">
                <a:cs typeface="Arial MT"/>
              </a:rPr>
              <a:t> </a:t>
            </a:r>
            <a:r>
              <a:rPr lang="es-ES" spc="-185" dirty="0">
                <a:cs typeface="Arial MT"/>
              </a:rPr>
              <a:t>Modelo</a:t>
            </a:r>
            <a:r>
              <a:rPr lang="es-ES" spc="-55" dirty="0">
                <a:cs typeface="Arial MT"/>
              </a:rPr>
              <a:t> </a:t>
            </a:r>
            <a:r>
              <a:rPr lang="es-ES" spc="-160" dirty="0">
                <a:cs typeface="Arial MT"/>
              </a:rPr>
              <a:t>Integrado</a:t>
            </a:r>
            <a:r>
              <a:rPr lang="es-ES" spc="-40" dirty="0">
                <a:cs typeface="Arial MT"/>
              </a:rPr>
              <a:t> </a:t>
            </a:r>
            <a:r>
              <a:rPr lang="es-ES" spc="-185" dirty="0">
                <a:cs typeface="Arial MT"/>
              </a:rPr>
              <a:t>de</a:t>
            </a:r>
            <a:r>
              <a:rPr lang="es-ES" spc="-80" dirty="0">
                <a:cs typeface="Arial MT"/>
              </a:rPr>
              <a:t> </a:t>
            </a:r>
            <a:r>
              <a:rPr lang="es-ES" spc="-170" dirty="0">
                <a:cs typeface="Arial MT"/>
              </a:rPr>
              <a:t>Planeación</a:t>
            </a:r>
            <a:r>
              <a:rPr lang="es-ES" spc="-50" dirty="0">
                <a:cs typeface="Arial MT"/>
              </a:rPr>
              <a:t> </a:t>
            </a:r>
            <a:r>
              <a:rPr lang="es-ES" spc="-165" dirty="0">
                <a:cs typeface="Arial MT"/>
              </a:rPr>
              <a:t>y</a:t>
            </a:r>
            <a:r>
              <a:rPr lang="es-ES" spc="-90" dirty="0">
                <a:cs typeface="Arial MT"/>
              </a:rPr>
              <a:t> </a:t>
            </a:r>
            <a:r>
              <a:rPr lang="es-ES" spc="-165" dirty="0">
                <a:cs typeface="Arial MT"/>
              </a:rPr>
              <a:t>Gestión</a:t>
            </a:r>
            <a:r>
              <a:rPr lang="es-ES" spc="-40" dirty="0">
                <a:cs typeface="Arial MT"/>
              </a:rPr>
              <a:t> </a:t>
            </a:r>
            <a:r>
              <a:rPr lang="es-ES" b="1" spc="-190" dirty="0">
                <a:cs typeface="Arial"/>
              </a:rPr>
              <a:t>MIPG,</a:t>
            </a:r>
            <a:r>
              <a:rPr lang="es-ES" b="1" spc="25" dirty="0">
                <a:cs typeface="Arial"/>
              </a:rPr>
              <a:t> </a:t>
            </a:r>
            <a:r>
              <a:rPr lang="es-ES" spc="-175" dirty="0">
                <a:cs typeface="Arial MT"/>
              </a:rPr>
              <a:t>se </a:t>
            </a:r>
            <a:r>
              <a:rPr lang="es-ES" spc="-490" dirty="0">
                <a:cs typeface="Arial MT"/>
              </a:rPr>
              <a:t> </a:t>
            </a:r>
            <a:r>
              <a:rPr lang="es-ES" spc="-160" dirty="0">
                <a:cs typeface="Arial MT"/>
              </a:rPr>
              <a:t>unieron</a:t>
            </a:r>
            <a:r>
              <a:rPr lang="es-ES" spc="-55" dirty="0">
                <a:cs typeface="Arial MT"/>
              </a:rPr>
              <a:t> </a:t>
            </a:r>
            <a:r>
              <a:rPr lang="es-ES" spc="-185" dirty="0">
                <a:cs typeface="Arial MT"/>
              </a:rPr>
              <a:t>10</a:t>
            </a:r>
            <a:r>
              <a:rPr lang="es-ES" spc="-75" dirty="0">
                <a:cs typeface="Arial MT"/>
              </a:rPr>
              <a:t> </a:t>
            </a:r>
            <a:r>
              <a:rPr lang="es-ES" spc="-165" dirty="0">
                <a:cs typeface="Arial MT"/>
              </a:rPr>
              <a:t>entidades</a:t>
            </a:r>
            <a:r>
              <a:rPr lang="es-ES" spc="-25" dirty="0">
                <a:cs typeface="Arial MT"/>
              </a:rPr>
              <a:t> </a:t>
            </a:r>
            <a:r>
              <a:rPr lang="es-ES" spc="-150" dirty="0">
                <a:cs typeface="Arial MT"/>
              </a:rPr>
              <a:t>del</a:t>
            </a:r>
            <a:r>
              <a:rPr lang="es-ES" spc="-85" dirty="0">
                <a:cs typeface="Arial MT"/>
              </a:rPr>
              <a:t> </a:t>
            </a:r>
            <a:r>
              <a:rPr lang="es-ES" spc="-170" dirty="0">
                <a:cs typeface="Arial MT"/>
              </a:rPr>
              <a:t>estado</a:t>
            </a:r>
            <a:r>
              <a:rPr lang="es-ES" spc="-50" dirty="0">
                <a:cs typeface="Arial MT"/>
              </a:rPr>
              <a:t> </a:t>
            </a:r>
            <a:r>
              <a:rPr lang="es-ES" spc="-170" dirty="0">
                <a:cs typeface="Arial MT"/>
              </a:rPr>
              <a:t>colombiano,</a:t>
            </a:r>
            <a:r>
              <a:rPr lang="es-ES" spc="-40" dirty="0">
                <a:cs typeface="Arial MT"/>
              </a:rPr>
              <a:t> </a:t>
            </a:r>
            <a:r>
              <a:rPr lang="es-ES" spc="-170" dirty="0">
                <a:cs typeface="Arial MT"/>
              </a:rPr>
              <a:t>para</a:t>
            </a:r>
            <a:r>
              <a:rPr lang="es-ES" spc="-70" dirty="0">
                <a:cs typeface="Arial MT"/>
              </a:rPr>
              <a:t> </a:t>
            </a:r>
            <a:r>
              <a:rPr lang="es-ES" spc="-130" dirty="0">
                <a:cs typeface="Arial MT"/>
              </a:rPr>
              <a:t>la</a:t>
            </a:r>
            <a:r>
              <a:rPr lang="es-ES" spc="-85" dirty="0">
                <a:cs typeface="Arial MT"/>
              </a:rPr>
              <a:t> </a:t>
            </a:r>
            <a:r>
              <a:rPr lang="es-ES" spc="-160" dirty="0">
                <a:cs typeface="Arial MT"/>
              </a:rPr>
              <a:t>formulación</a:t>
            </a:r>
            <a:r>
              <a:rPr lang="es-ES" spc="-50" dirty="0">
                <a:cs typeface="Arial MT"/>
              </a:rPr>
              <a:t> </a:t>
            </a:r>
            <a:r>
              <a:rPr lang="es-ES" spc="-185" dirty="0">
                <a:cs typeface="Arial MT"/>
              </a:rPr>
              <a:t>de</a:t>
            </a:r>
            <a:r>
              <a:rPr lang="es-ES" spc="-75" dirty="0">
                <a:cs typeface="Arial MT"/>
              </a:rPr>
              <a:t> </a:t>
            </a:r>
            <a:r>
              <a:rPr lang="es-ES" spc="-145" dirty="0">
                <a:cs typeface="Arial MT"/>
              </a:rPr>
              <a:t>las</a:t>
            </a:r>
            <a:r>
              <a:rPr lang="es-ES" spc="-50" dirty="0">
                <a:cs typeface="Arial MT"/>
              </a:rPr>
              <a:t> </a:t>
            </a:r>
            <a:r>
              <a:rPr lang="es-ES" spc="-190" dirty="0">
                <a:cs typeface="Arial MT"/>
              </a:rPr>
              <a:t>19 </a:t>
            </a:r>
            <a:r>
              <a:rPr lang="es-ES" spc="-185" dirty="0">
                <a:cs typeface="Arial MT"/>
              </a:rPr>
              <a:t> </a:t>
            </a:r>
            <a:r>
              <a:rPr lang="es-ES" spc="-190" dirty="0">
                <a:cs typeface="Arial MT"/>
              </a:rPr>
              <a:t>po</a:t>
            </a:r>
            <a:r>
              <a:rPr lang="es-ES" spc="-85" dirty="0">
                <a:cs typeface="Arial MT"/>
              </a:rPr>
              <a:t>l</a:t>
            </a:r>
            <a:r>
              <a:rPr lang="es-ES" spc="-90" dirty="0">
                <a:cs typeface="Arial MT"/>
              </a:rPr>
              <a:t>ít</a:t>
            </a:r>
            <a:r>
              <a:rPr lang="es-ES" spc="-85" dirty="0">
                <a:cs typeface="Arial MT"/>
              </a:rPr>
              <a:t>i</a:t>
            </a:r>
            <a:r>
              <a:rPr lang="es-ES" spc="-160" dirty="0">
                <a:cs typeface="Arial MT"/>
              </a:rPr>
              <a:t>c</a:t>
            </a:r>
            <a:r>
              <a:rPr lang="es-ES" spc="-185" dirty="0">
                <a:cs typeface="Arial MT"/>
              </a:rPr>
              <a:t>a</a:t>
            </a:r>
            <a:r>
              <a:rPr lang="es-ES" spc="-165" dirty="0">
                <a:cs typeface="Arial MT"/>
              </a:rPr>
              <a:t>s</a:t>
            </a:r>
            <a:r>
              <a:rPr lang="es-ES" spc="-70" dirty="0">
                <a:cs typeface="Arial MT"/>
              </a:rPr>
              <a:t> </a:t>
            </a:r>
            <a:r>
              <a:rPr lang="es-ES" spc="-190" dirty="0">
                <a:cs typeface="Arial MT"/>
              </a:rPr>
              <a:t>qu</a:t>
            </a:r>
            <a:r>
              <a:rPr lang="es-ES" spc="-185" dirty="0">
                <a:cs typeface="Arial MT"/>
              </a:rPr>
              <a:t>e</a:t>
            </a:r>
            <a:r>
              <a:rPr lang="es-ES" spc="-65" dirty="0">
                <a:cs typeface="Arial MT"/>
              </a:rPr>
              <a:t> </a:t>
            </a:r>
            <a:r>
              <a:rPr lang="es-ES" spc="-160" dirty="0">
                <a:cs typeface="Arial MT"/>
              </a:rPr>
              <a:t>s</a:t>
            </a:r>
            <a:r>
              <a:rPr lang="es-ES" spc="-190" dirty="0">
                <a:cs typeface="Arial MT"/>
              </a:rPr>
              <a:t>o</a:t>
            </a:r>
            <a:r>
              <a:rPr lang="es-ES" spc="-185" dirty="0">
                <a:cs typeface="Arial MT"/>
              </a:rPr>
              <a:t>n</a:t>
            </a:r>
            <a:r>
              <a:rPr lang="es-ES" spc="-90" dirty="0">
                <a:cs typeface="Arial MT"/>
              </a:rPr>
              <a:t> </a:t>
            </a:r>
            <a:r>
              <a:rPr lang="es-ES" spc="-80" dirty="0">
                <a:cs typeface="Arial MT"/>
              </a:rPr>
              <a:t>l</a:t>
            </a:r>
            <a:r>
              <a:rPr lang="es-ES" spc="-185" dirty="0">
                <a:cs typeface="Arial MT"/>
              </a:rPr>
              <a:t>a</a:t>
            </a:r>
            <a:r>
              <a:rPr lang="es-ES" spc="-75" dirty="0">
                <a:cs typeface="Arial MT"/>
              </a:rPr>
              <a:t> </a:t>
            </a:r>
            <a:r>
              <a:rPr lang="es-ES" spc="-180" dirty="0">
                <a:cs typeface="Arial MT"/>
              </a:rPr>
              <a:t>bas</a:t>
            </a:r>
            <a:r>
              <a:rPr lang="es-ES" spc="-185" dirty="0">
                <a:cs typeface="Arial MT"/>
              </a:rPr>
              <a:t>e</a:t>
            </a:r>
            <a:r>
              <a:rPr lang="es-ES" spc="-70" dirty="0">
                <a:cs typeface="Arial MT"/>
              </a:rPr>
              <a:t> </a:t>
            </a:r>
            <a:r>
              <a:rPr lang="es-ES" spc="-190" dirty="0">
                <a:cs typeface="Arial MT"/>
              </a:rPr>
              <a:t>de</a:t>
            </a:r>
            <a:r>
              <a:rPr lang="es-ES" spc="-75" dirty="0">
                <a:cs typeface="Arial MT"/>
              </a:rPr>
              <a:t>l</a:t>
            </a:r>
            <a:r>
              <a:rPr lang="es-ES" spc="-80" dirty="0">
                <a:cs typeface="Arial MT"/>
              </a:rPr>
              <a:t> </a:t>
            </a:r>
            <a:r>
              <a:rPr lang="es-ES" spc="-275" dirty="0">
                <a:cs typeface="Arial MT"/>
              </a:rPr>
              <a:t>M</a:t>
            </a:r>
            <a:r>
              <a:rPr lang="es-ES" spc="-195" dirty="0">
                <a:cs typeface="Arial MT"/>
              </a:rPr>
              <a:t>o</a:t>
            </a:r>
            <a:r>
              <a:rPr lang="es-ES" spc="-190" dirty="0">
                <a:cs typeface="Arial MT"/>
              </a:rPr>
              <a:t>de</a:t>
            </a:r>
            <a:r>
              <a:rPr lang="es-ES" spc="-85" dirty="0">
                <a:cs typeface="Arial MT"/>
              </a:rPr>
              <a:t>l</a:t>
            </a:r>
            <a:r>
              <a:rPr lang="es-ES" spc="-140" dirty="0">
                <a:cs typeface="Arial MT"/>
              </a:rPr>
              <a:t>o.</a:t>
            </a:r>
            <a:endParaRPr lang="es-ES" dirty="0"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1784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6C81C67-0B54-8F73-E608-CC8327398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1A32EFA5-D425-848F-905A-3F8A09421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222" y="1447800"/>
            <a:ext cx="4197852" cy="941161"/>
          </a:xfrm>
        </p:spPr>
        <p:txBody>
          <a:bodyPr/>
          <a:lstStyle/>
          <a:p>
            <a:r>
              <a:rPr lang="es-ES" dirty="0" smtClean="0">
                <a:solidFill>
                  <a:srgbClr val="172949"/>
                </a:solidFill>
              </a:rPr>
              <a:t>AGENDA </a:t>
            </a:r>
            <a:endParaRPr lang="es-CO" dirty="0">
              <a:solidFill>
                <a:srgbClr val="172949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87222" y="2138639"/>
            <a:ext cx="66047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s-MX" sz="2400" b="1" dirty="0" smtClean="0"/>
              <a:t>BIENVENIDA </a:t>
            </a:r>
          </a:p>
          <a:p>
            <a:pPr marL="457200" indent="-457200">
              <a:buAutoNum type="arabicPeriod"/>
            </a:pPr>
            <a:r>
              <a:rPr lang="es-MX" sz="2400" b="1" dirty="0" smtClean="0"/>
              <a:t>NUESTRA ESTRUCTURA ORGANIZACIONAL</a:t>
            </a:r>
          </a:p>
          <a:p>
            <a:pPr marL="457200" indent="-457200">
              <a:buAutoNum type="arabicPeriod"/>
            </a:pPr>
            <a:r>
              <a:rPr lang="es-ES" sz="2400" b="1" dirty="0" smtClean="0"/>
              <a:t>NUESTROS INSTRUMENTOS DE PLANEACIÓN  INSTITUCIONAL</a:t>
            </a:r>
          </a:p>
          <a:p>
            <a:pPr marL="457200" indent="-457200">
              <a:buAutoNum type="arabicPeriod"/>
            </a:pPr>
            <a:r>
              <a:rPr lang="es-ES" sz="2400" b="1" dirty="0" smtClean="0"/>
              <a:t>NUESTRO MODELO DE OPERACIÓN POR PROCESOS</a:t>
            </a:r>
          </a:p>
          <a:p>
            <a:pPr marL="457200" indent="-457200">
              <a:buAutoNum type="arabicPeriod"/>
            </a:pPr>
            <a:r>
              <a:rPr lang="es-MX" sz="2400" b="1" dirty="0" smtClean="0"/>
              <a:t>NUESTROS RESULTADOS EN FURAG</a:t>
            </a:r>
          </a:p>
          <a:p>
            <a:pPr marL="457200" indent="-457200">
              <a:buAutoNum type="arabicPeriod"/>
            </a:pPr>
            <a:r>
              <a:rPr lang="es-ES" sz="2400" b="1" dirty="0" smtClean="0"/>
              <a:t>INDUCCIÓN AL SISTEMA DE GESTIÓN DE  SEGURIDAD Y SALUD EN EL TRABAJO</a:t>
            </a:r>
          </a:p>
          <a:p>
            <a:endParaRPr lang="es-MX" sz="2000" b="1" dirty="0" smtClean="0"/>
          </a:p>
          <a:p>
            <a:pPr marL="457200" indent="-457200">
              <a:buAutoNum type="arabicPeriod"/>
            </a:pPr>
            <a:endParaRPr lang="es-MX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-445" b="11109"/>
          <a:stretch/>
        </p:blipFill>
        <p:spPr>
          <a:xfrm>
            <a:off x="0" y="279400"/>
            <a:ext cx="5207000" cy="6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MAPA DE PROCESOS 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927" y="1186363"/>
            <a:ext cx="7277516" cy="55392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270" y="495209"/>
            <a:ext cx="9073243" cy="941161"/>
          </a:xfrm>
        </p:spPr>
        <p:txBody>
          <a:bodyPr/>
          <a:lstStyle/>
          <a:p>
            <a:r>
              <a:rPr lang="es-ES" dirty="0" smtClean="0"/>
              <a:t>ELEMENTOS DEL MODELO DE OPERACIÓN </a:t>
            </a:r>
            <a:endParaRPr lang="es-CO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1343527" y="1696525"/>
            <a:ext cx="2855494" cy="11910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1295400" y="1876615"/>
            <a:ext cx="29517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ACCION CORRECTIVA:</a:t>
            </a:r>
          </a:p>
          <a:p>
            <a:pPr algn="ctr"/>
            <a:r>
              <a:rPr lang="es-ES" sz="1400" dirty="0"/>
              <a:t>Acción tomada para eliminar la causa</a:t>
            </a:r>
          </a:p>
          <a:p>
            <a:pPr algn="ctr"/>
            <a:r>
              <a:rPr lang="es-ES" sz="1400" dirty="0"/>
              <a:t>de un problema real</a:t>
            </a:r>
          </a:p>
        </p:txBody>
      </p:sp>
      <p:grpSp>
        <p:nvGrpSpPr>
          <p:cNvPr id="14" name="object 70"/>
          <p:cNvGrpSpPr/>
          <p:nvPr/>
        </p:nvGrpSpPr>
        <p:grpSpPr>
          <a:xfrm>
            <a:off x="5029910" y="1906095"/>
            <a:ext cx="771525" cy="771525"/>
            <a:chOff x="5640323" y="1388363"/>
            <a:chExt cx="771525" cy="771525"/>
          </a:xfrm>
        </p:grpSpPr>
        <p:sp>
          <p:nvSpPr>
            <p:cNvPr id="15" name="object 71"/>
            <p:cNvSpPr/>
            <p:nvPr/>
          </p:nvSpPr>
          <p:spPr>
            <a:xfrm>
              <a:off x="5644895" y="1728215"/>
              <a:ext cx="762000" cy="152400"/>
            </a:xfrm>
            <a:custGeom>
              <a:avLst/>
              <a:gdLst/>
              <a:ahLst/>
              <a:cxnLst/>
              <a:rect l="l" t="t" r="r" b="b"/>
              <a:pathLst>
                <a:path w="762000" h="152400">
                  <a:moveTo>
                    <a:pt x="7620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762000" y="15240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72"/>
            <p:cNvSpPr/>
            <p:nvPr/>
          </p:nvSpPr>
          <p:spPr>
            <a:xfrm>
              <a:off x="5644895" y="1728215"/>
              <a:ext cx="762000" cy="152400"/>
            </a:xfrm>
            <a:custGeom>
              <a:avLst/>
              <a:gdLst/>
              <a:ahLst/>
              <a:cxnLst/>
              <a:rect l="l" t="t" r="r" b="b"/>
              <a:pathLst>
                <a:path w="762000" h="152400">
                  <a:moveTo>
                    <a:pt x="0" y="152400"/>
                  </a:moveTo>
                  <a:lnTo>
                    <a:pt x="762000" y="152400"/>
                  </a:lnTo>
                  <a:lnTo>
                    <a:pt x="7620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3"/>
            <p:cNvSpPr/>
            <p:nvPr/>
          </p:nvSpPr>
          <p:spPr>
            <a:xfrm>
              <a:off x="5990843" y="1392935"/>
              <a:ext cx="152400" cy="762000"/>
            </a:xfrm>
            <a:custGeom>
              <a:avLst/>
              <a:gdLst/>
              <a:ahLst/>
              <a:cxnLst/>
              <a:rect l="l" t="t" r="r" b="b"/>
              <a:pathLst>
                <a:path w="152400" h="762000">
                  <a:moveTo>
                    <a:pt x="1524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152400" y="7620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4"/>
            <p:cNvSpPr/>
            <p:nvPr/>
          </p:nvSpPr>
          <p:spPr>
            <a:xfrm>
              <a:off x="5990843" y="1392935"/>
              <a:ext cx="152400" cy="762000"/>
            </a:xfrm>
            <a:custGeom>
              <a:avLst/>
              <a:gdLst/>
              <a:ahLst/>
              <a:cxnLst/>
              <a:rect l="l" t="t" r="r" b="b"/>
              <a:pathLst>
                <a:path w="152400" h="762000">
                  <a:moveTo>
                    <a:pt x="0" y="762000"/>
                  </a:moveTo>
                  <a:lnTo>
                    <a:pt x="152400" y="76200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Rectángulo redondeado 18"/>
          <p:cNvSpPr/>
          <p:nvPr/>
        </p:nvSpPr>
        <p:spPr>
          <a:xfrm>
            <a:off x="6764151" y="1696332"/>
            <a:ext cx="3703322" cy="11910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Rectángulo 19"/>
          <p:cNvSpPr/>
          <p:nvPr/>
        </p:nvSpPr>
        <p:spPr>
          <a:xfrm>
            <a:off x="6632325" y="1522864"/>
            <a:ext cx="3966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35"/>
              </a:spcBef>
            </a:pPr>
            <a:r>
              <a:rPr lang="es-ES" sz="2000" b="1" spc="-190" dirty="0">
                <a:uFill>
                  <a:solidFill>
                    <a:srgbClr val="001F5F"/>
                  </a:solidFill>
                </a:uFill>
                <a:cs typeface="Verdana"/>
              </a:rPr>
              <a:t>RIESGO</a:t>
            </a:r>
            <a:r>
              <a:rPr lang="es-ES" sz="2400" b="1" spc="-190" dirty="0">
                <a:cs typeface="Verdana"/>
              </a:rPr>
              <a:t>:</a:t>
            </a:r>
            <a:endParaRPr lang="es-ES" sz="2400" b="1" dirty="0">
              <a:cs typeface="Verdana"/>
            </a:endParaRPr>
          </a:p>
          <a:p>
            <a:pPr marL="108585" marR="100965" indent="-1270" algn="ctr">
              <a:lnSpc>
                <a:spcPct val="100000"/>
              </a:lnSpc>
              <a:spcBef>
                <a:spcPts val="15"/>
              </a:spcBef>
            </a:pPr>
            <a:r>
              <a:rPr lang="es-ES" sz="1600" spc="-125" dirty="0">
                <a:cs typeface="Verdana"/>
              </a:rPr>
              <a:t>Permiten</a:t>
            </a:r>
            <a:r>
              <a:rPr lang="es-ES" sz="1600" spc="-10" dirty="0">
                <a:cs typeface="Verdana"/>
              </a:rPr>
              <a:t> </a:t>
            </a:r>
            <a:r>
              <a:rPr lang="es-ES" sz="1600" spc="-85" dirty="0">
                <a:cs typeface="Verdana"/>
              </a:rPr>
              <a:t>evaluar</a:t>
            </a:r>
            <a:r>
              <a:rPr lang="es-ES" sz="1600" spc="-30" dirty="0">
                <a:cs typeface="Verdana"/>
              </a:rPr>
              <a:t> </a:t>
            </a:r>
            <a:r>
              <a:rPr lang="es-ES" sz="1600" spc="-85" dirty="0">
                <a:cs typeface="Verdana"/>
              </a:rPr>
              <a:t>aquellos</a:t>
            </a:r>
            <a:r>
              <a:rPr lang="es-ES" sz="1600" spc="-15" dirty="0">
                <a:cs typeface="Verdana"/>
              </a:rPr>
              <a:t> </a:t>
            </a:r>
            <a:r>
              <a:rPr lang="es-ES" sz="1600" spc="-100" dirty="0">
                <a:cs typeface="Verdana"/>
              </a:rPr>
              <a:t>eventos</a:t>
            </a:r>
            <a:r>
              <a:rPr lang="es-ES" sz="1600" spc="-25" dirty="0">
                <a:cs typeface="Verdana"/>
              </a:rPr>
              <a:t> </a:t>
            </a:r>
            <a:r>
              <a:rPr lang="es-ES" sz="1600" spc="-95" dirty="0">
                <a:cs typeface="Verdana"/>
              </a:rPr>
              <a:t>negativos, </a:t>
            </a:r>
            <a:r>
              <a:rPr lang="es-ES" sz="1600" spc="-90" dirty="0">
                <a:cs typeface="Verdana"/>
              </a:rPr>
              <a:t> </a:t>
            </a:r>
            <a:r>
              <a:rPr lang="es-ES" sz="1600" spc="-110" dirty="0">
                <a:cs typeface="Verdana"/>
              </a:rPr>
              <a:t>tanto</a:t>
            </a:r>
            <a:r>
              <a:rPr lang="es-ES" sz="1600" spc="-100" dirty="0">
                <a:cs typeface="Verdana"/>
              </a:rPr>
              <a:t> </a:t>
            </a:r>
            <a:r>
              <a:rPr lang="es-ES" sz="1600" spc="-125" dirty="0">
                <a:cs typeface="Verdana"/>
              </a:rPr>
              <a:t>internos</a:t>
            </a:r>
            <a:r>
              <a:rPr lang="es-ES" sz="1600" spc="-80" dirty="0">
                <a:cs typeface="Verdana"/>
              </a:rPr>
              <a:t> </a:t>
            </a:r>
            <a:r>
              <a:rPr lang="es-ES" sz="1600" spc="-45" dirty="0">
                <a:cs typeface="Verdana"/>
              </a:rPr>
              <a:t>como</a:t>
            </a:r>
            <a:r>
              <a:rPr lang="es-ES" sz="1600" spc="-75" dirty="0">
                <a:cs typeface="Verdana"/>
              </a:rPr>
              <a:t> </a:t>
            </a:r>
            <a:r>
              <a:rPr lang="es-ES" sz="1600" spc="-114" dirty="0">
                <a:cs typeface="Verdana"/>
              </a:rPr>
              <a:t>externos,</a:t>
            </a:r>
            <a:r>
              <a:rPr lang="es-ES" sz="1600" spc="-85" dirty="0">
                <a:cs typeface="Verdana"/>
              </a:rPr>
              <a:t> </a:t>
            </a:r>
            <a:r>
              <a:rPr lang="es-ES" sz="1600" spc="-65" dirty="0">
                <a:cs typeface="Verdana"/>
              </a:rPr>
              <a:t>que</a:t>
            </a:r>
            <a:r>
              <a:rPr lang="es-ES" sz="1600" spc="-75" dirty="0">
                <a:cs typeface="Verdana"/>
              </a:rPr>
              <a:t> </a:t>
            </a:r>
            <a:r>
              <a:rPr lang="es-ES" sz="1600" spc="-65" dirty="0">
                <a:cs typeface="Verdana"/>
              </a:rPr>
              <a:t>puedan</a:t>
            </a:r>
            <a:r>
              <a:rPr lang="es-ES" sz="1600" spc="-95" dirty="0">
                <a:cs typeface="Verdana"/>
              </a:rPr>
              <a:t> </a:t>
            </a:r>
            <a:r>
              <a:rPr lang="es-ES" sz="1600" spc="-75" dirty="0">
                <a:cs typeface="Verdana"/>
              </a:rPr>
              <a:t>afectar </a:t>
            </a:r>
            <a:r>
              <a:rPr lang="es-ES" sz="1600" spc="-360" dirty="0">
                <a:cs typeface="Verdana"/>
              </a:rPr>
              <a:t> </a:t>
            </a:r>
            <a:r>
              <a:rPr lang="es-ES" sz="1600" spc="-50" dirty="0">
                <a:cs typeface="Verdana"/>
              </a:rPr>
              <a:t>o</a:t>
            </a:r>
            <a:r>
              <a:rPr lang="es-ES" sz="1600" spc="-75" dirty="0">
                <a:cs typeface="Verdana"/>
              </a:rPr>
              <a:t> </a:t>
            </a:r>
            <a:r>
              <a:rPr lang="es-ES" sz="1600" spc="-60" dirty="0">
                <a:cs typeface="Verdana"/>
              </a:rPr>
              <a:t>i</a:t>
            </a:r>
            <a:r>
              <a:rPr lang="es-ES" sz="1600" spc="-190" dirty="0">
                <a:cs typeface="Verdana"/>
              </a:rPr>
              <a:t>m</a:t>
            </a:r>
            <a:r>
              <a:rPr lang="es-ES" sz="1600" spc="-45" dirty="0">
                <a:cs typeface="Verdana"/>
              </a:rPr>
              <a:t>p</a:t>
            </a:r>
            <a:r>
              <a:rPr lang="es-ES" sz="1600" spc="-40" dirty="0">
                <a:cs typeface="Verdana"/>
              </a:rPr>
              <a:t>e</a:t>
            </a:r>
            <a:r>
              <a:rPr lang="es-ES" sz="1600" spc="-35" dirty="0">
                <a:cs typeface="Verdana"/>
              </a:rPr>
              <a:t>d</a:t>
            </a:r>
            <a:r>
              <a:rPr lang="es-ES" sz="1600" spc="-155" dirty="0">
                <a:cs typeface="Verdana"/>
              </a:rPr>
              <a:t>ir</a:t>
            </a:r>
            <a:r>
              <a:rPr lang="es-ES" sz="1600" spc="-85" dirty="0">
                <a:cs typeface="Verdana"/>
              </a:rPr>
              <a:t> </a:t>
            </a:r>
            <a:r>
              <a:rPr lang="es-ES" sz="1600" spc="-95" dirty="0">
                <a:cs typeface="Verdana"/>
              </a:rPr>
              <a:t>e</a:t>
            </a:r>
            <a:r>
              <a:rPr lang="es-ES" sz="1600" spc="-50" dirty="0">
                <a:cs typeface="Verdana"/>
              </a:rPr>
              <a:t>l</a:t>
            </a:r>
            <a:r>
              <a:rPr lang="es-ES" sz="1600" spc="-80" dirty="0">
                <a:cs typeface="Verdana"/>
              </a:rPr>
              <a:t> </a:t>
            </a:r>
            <a:r>
              <a:rPr lang="es-ES" sz="1600" spc="-70" dirty="0">
                <a:cs typeface="Verdana"/>
              </a:rPr>
              <a:t>log</a:t>
            </a:r>
            <a:r>
              <a:rPr lang="es-ES" sz="1600" spc="-204" dirty="0">
                <a:cs typeface="Verdana"/>
              </a:rPr>
              <a:t>r</a:t>
            </a:r>
            <a:r>
              <a:rPr lang="es-ES" sz="1600" spc="-50" dirty="0">
                <a:cs typeface="Verdana"/>
              </a:rPr>
              <a:t>o</a:t>
            </a:r>
            <a:r>
              <a:rPr lang="es-ES" sz="1600" spc="-90" dirty="0">
                <a:cs typeface="Verdana"/>
              </a:rPr>
              <a:t> </a:t>
            </a:r>
            <a:r>
              <a:rPr lang="es-ES" sz="1600" spc="-45" dirty="0">
                <a:cs typeface="Verdana"/>
              </a:rPr>
              <a:t>d</a:t>
            </a:r>
            <a:r>
              <a:rPr lang="es-ES" sz="1600" spc="-25" dirty="0">
                <a:cs typeface="Verdana"/>
              </a:rPr>
              <a:t>e</a:t>
            </a:r>
            <a:r>
              <a:rPr lang="es-ES" sz="1600" spc="-75" dirty="0">
                <a:cs typeface="Verdana"/>
              </a:rPr>
              <a:t> </a:t>
            </a:r>
            <a:r>
              <a:rPr lang="es-ES" sz="1600" spc="-110" dirty="0">
                <a:cs typeface="Verdana"/>
              </a:rPr>
              <a:t>los</a:t>
            </a:r>
            <a:r>
              <a:rPr lang="es-ES" sz="1600" spc="-75" dirty="0">
                <a:cs typeface="Verdana"/>
              </a:rPr>
              <a:t> </a:t>
            </a:r>
            <a:r>
              <a:rPr lang="es-ES" sz="1600" spc="-50" dirty="0">
                <a:cs typeface="Verdana"/>
              </a:rPr>
              <a:t>o</a:t>
            </a:r>
            <a:r>
              <a:rPr lang="es-ES" sz="1600" spc="-45" dirty="0">
                <a:cs typeface="Verdana"/>
              </a:rPr>
              <a:t>b</a:t>
            </a:r>
            <a:r>
              <a:rPr lang="es-ES" sz="1600" spc="-125" dirty="0">
                <a:cs typeface="Verdana"/>
              </a:rPr>
              <a:t>je</a:t>
            </a:r>
            <a:r>
              <a:rPr lang="es-ES" sz="1600" spc="-100" dirty="0">
                <a:cs typeface="Verdana"/>
              </a:rPr>
              <a:t>t</a:t>
            </a:r>
            <a:r>
              <a:rPr lang="es-ES" sz="1600" spc="-75" dirty="0">
                <a:cs typeface="Verdana"/>
              </a:rPr>
              <a:t>i</a:t>
            </a:r>
            <a:r>
              <a:rPr lang="es-ES" sz="1600" spc="-150" dirty="0">
                <a:cs typeface="Verdana"/>
              </a:rPr>
              <a:t>v</a:t>
            </a:r>
            <a:r>
              <a:rPr lang="es-ES" sz="1600" spc="-65" dirty="0">
                <a:cs typeface="Verdana"/>
              </a:rPr>
              <a:t>o</a:t>
            </a:r>
            <a:r>
              <a:rPr lang="es-ES" sz="1600" spc="-170" dirty="0">
                <a:cs typeface="Verdana"/>
              </a:rPr>
              <a:t>s</a:t>
            </a:r>
            <a:r>
              <a:rPr lang="es-ES" sz="1600" spc="-95" dirty="0">
                <a:cs typeface="Verdana"/>
              </a:rPr>
              <a:t> </a:t>
            </a:r>
            <a:r>
              <a:rPr lang="es-ES" sz="1600" spc="-80" dirty="0">
                <a:cs typeface="Verdana"/>
              </a:rPr>
              <a:t>i</a:t>
            </a:r>
            <a:r>
              <a:rPr lang="es-ES" sz="1600" spc="-165" dirty="0">
                <a:cs typeface="Verdana"/>
              </a:rPr>
              <a:t>n</a:t>
            </a:r>
            <a:r>
              <a:rPr lang="es-ES" sz="1600" spc="-180" dirty="0">
                <a:cs typeface="Verdana"/>
              </a:rPr>
              <a:t>s</a:t>
            </a:r>
            <a:r>
              <a:rPr lang="es-ES" sz="1600" spc="-175" dirty="0">
                <a:cs typeface="Verdana"/>
              </a:rPr>
              <a:t>t</a:t>
            </a:r>
            <a:r>
              <a:rPr lang="es-ES" sz="1600" spc="-145" dirty="0">
                <a:cs typeface="Verdana"/>
              </a:rPr>
              <a:t>it</a:t>
            </a:r>
            <a:r>
              <a:rPr lang="es-ES" sz="1600" spc="-65" dirty="0">
                <a:cs typeface="Verdana"/>
              </a:rPr>
              <a:t>ucional</a:t>
            </a:r>
            <a:r>
              <a:rPr lang="es-ES" sz="1600" spc="-85" dirty="0">
                <a:cs typeface="Verdana"/>
              </a:rPr>
              <a:t>e</a:t>
            </a:r>
            <a:r>
              <a:rPr lang="es-ES" sz="1600" spc="-170" dirty="0">
                <a:cs typeface="Verdana"/>
              </a:rPr>
              <a:t>s</a:t>
            </a:r>
            <a:endParaRPr lang="es-ES" sz="1600" dirty="0">
              <a:cs typeface="Verdana"/>
            </a:endParaRPr>
          </a:p>
        </p:txBody>
      </p:sp>
      <p:grpSp>
        <p:nvGrpSpPr>
          <p:cNvPr id="21" name="object 75"/>
          <p:cNvGrpSpPr/>
          <p:nvPr/>
        </p:nvGrpSpPr>
        <p:grpSpPr>
          <a:xfrm>
            <a:off x="1455299" y="2954012"/>
            <a:ext cx="9144000" cy="742950"/>
            <a:chOff x="1491233" y="2177795"/>
            <a:chExt cx="9144000" cy="742950"/>
          </a:xfrm>
        </p:grpSpPr>
        <p:pic>
          <p:nvPicPr>
            <p:cNvPr id="22" name="object 7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5216" y="2634995"/>
              <a:ext cx="3222497" cy="285750"/>
            </a:xfrm>
            <a:prstGeom prst="rect">
              <a:avLst/>
            </a:prstGeom>
          </p:spPr>
        </p:pic>
        <p:pic>
          <p:nvPicPr>
            <p:cNvPr id="23" name="object 7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1339" y="2610738"/>
              <a:ext cx="3221608" cy="285749"/>
            </a:xfrm>
            <a:prstGeom prst="rect">
              <a:avLst/>
            </a:prstGeom>
          </p:spPr>
        </p:pic>
        <p:sp>
          <p:nvSpPr>
            <p:cNvPr id="24" name="object 78"/>
            <p:cNvSpPr/>
            <p:nvPr/>
          </p:nvSpPr>
          <p:spPr>
            <a:xfrm>
              <a:off x="1491233" y="2893313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28956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9"/>
            <p:cNvSpPr/>
            <p:nvPr/>
          </p:nvSpPr>
          <p:spPr>
            <a:xfrm>
              <a:off x="3453892" y="2177795"/>
              <a:ext cx="4927600" cy="590550"/>
            </a:xfrm>
            <a:custGeom>
              <a:avLst/>
              <a:gdLst/>
              <a:ahLst/>
              <a:cxnLst/>
              <a:rect l="l" t="t" r="r" b="b"/>
              <a:pathLst>
                <a:path w="4927600" h="590550">
                  <a:moveTo>
                    <a:pt x="812800" y="577850"/>
                  </a:moveTo>
                  <a:lnTo>
                    <a:pt x="31750" y="577850"/>
                  </a:lnTo>
                  <a:lnTo>
                    <a:pt x="31750" y="50800"/>
                  </a:lnTo>
                  <a:lnTo>
                    <a:pt x="50800" y="50800"/>
                  </a:lnTo>
                  <a:lnTo>
                    <a:pt x="44450" y="38100"/>
                  </a:lnTo>
                  <a:lnTo>
                    <a:pt x="25400" y="0"/>
                  </a:lnTo>
                  <a:lnTo>
                    <a:pt x="0" y="50800"/>
                  </a:lnTo>
                  <a:lnTo>
                    <a:pt x="19050" y="50800"/>
                  </a:lnTo>
                  <a:lnTo>
                    <a:pt x="19050" y="590550"/>
                  </a:lnTo>
                  <a:lnTo>
                    <a:pt x="812800" y="590550"/>
                  </a:lnTo>
                  <a:lnTo>
                    <a:pt x="812800" y="584200"/>
                  </a:lnTo>
                  <a:lnTo>
                    <a:pt x="812800" y="577850"/>
                  </a:lnTo>
                  <a:close/>
                </a:path>
                <a:path w="4927600" h="590550">
                  <a:moveTo>
                    <a:pt x="4927346" y="50800"/>
                  </a:moveTo>
                  <a:lnTo>
                    <a:pt x="4920996" y="38100"/>
                  </a:lnTo>
                  <a:lnTo>
                    <a:pt x="4901946" y="0"/>
                  </a:lnTo>
                  <a:lnTo>
                    <a:pt x="4876546" y="50800"/>
                  </a:lnTo>
                  <a:lnTo>
                    <a:pt x="4895596" y="50800"/>
                  </a:lnTo>
                  <a:lnTo>
                    <a:pt x="4895596" y="577850"/>
                  </a:lnTo>
                  <a:lnTo>
                    <a:pt x="4260596" y="577850"/>
                  </a:lnTo>
                  <a:lnTo>
                    <a:pt x="4260596" y="590550"/>
                  </a:lnTo>
                  <a:lnTo>
                    <a:pt x="4908296" y="590550"/>
                  </a:lnTo>
                  <a:lnTo>
                    <a:pt x="4908296" y="584200"/>
                  </a:lnTo>
                  <a:lnTo>
                    <a:pt x="4908296" y="577850"/>
                  </a:lnTo>
                  <a:lnTo>
                    <a:pt x="4908296" y="50800"/>
                  </a:lnTo>
                  <a:lnTo>
                    <a:pt x="4927346" y="50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Rectángulo redondeado 25"/>
          <p:cNvSpPr/>
          <p:nvPr/>
        </p:nvSpPr>
        <p:spPr>
          <a:xfrm>
            <a:off x="1283814" y="3825907"/>
            <a:ext cx="2855494" cy="11910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/>
          <p:cNvSpPr/>
          <p:nvPr/>
        </p:nvSpPr>
        <p:spPr>
          <a:xfrm>
            <a:off x="792941" y="3897388"/>
            <a:ext cx="3837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4765" algn="ctr">
              <a:lnSpc>
                <a:spcPct val="100000"/>
              </a:lnSpc>
              <a:spcBef>
                <a:spcPts val="350"/>
              </a:spcBef>
            </a:pPr>
            <a:r>
              <a:rPr lang="es-CO" b="1" spc="-145" dirty="0">
                <a:uFill>
                  <a:solidFill>
                    <a:srgbClr val="001F5F"/>
                  </a:solidFill>
                </a:uFill>
                <a:cs typeface="Verdana"/>
              </a:rPr>
              <a:t>PROCESO:</a:t>
            </a:r>
            <a:endParaRPr lang="es-CO" b="1" dirty="0">
              <a:cs typeface="Verdana"/>
            </a:endParaRPr>
          </a:p>
          <a:p>
            <a:pPr marL="902969" marR="380365" indent="-546100" algn="ctr">
              <a:lnSpc>
                <a:spcPct val="100000"/>
              </a:lnSpc>
            </a:pPr>
            <a:r>
              <a:rPr lang="es-CO" sz="1400" spc="5" dirty="0">
                <a:cs typeface="Verdana"/>
              </a:rPr>
              <a:t>Co</a:t>
            </a:r>
            <a:r>
              <a:rPr lang="es-CO" sz="1400" spc="-140" dirty="0">
                <a:cs typeface="Verdana"/>
              </a:rPr>
              <a:t>nju</a:t>
            </a:r>
            <a:r>
              <a:rPr lang="es-CO" sz="1400" spc="-114" dirty="0">
                <a:cs typeface="Verdana"/>
              </a:rPr>
              <a:t>nt</a:t>
            </a:r>
            <a:r>
              <a:rPr lang="es-CO" sz="1400" spc="-130" dirty="0">
                <a:cs typeface="Verdana"/>
              </a:rPr>
              <a:t>o</a:t>
            </a:r>
            <a:r>
              <a:rPr lang="es-CO" sz="1400" spc="-90" dirty="0">
                <a:cs typeface="Verdana"/>
              </a:rPr>
              <a:t> </a:t>
            </a:r>
            <a:r>
              <a:rPr lang="es-CO" sz="1400" spc="-45" dirty="0">
                <a:cs typeface="Verdana"/>
              </a:rPr>
              <a:t>d</a:t>
            </a:r>
            <a:r>
              <a:rPr lang="es-CO" sz="1400" spc="-25" dirty="0">
                <a:cs typeface="Verdana"/>
              </a:rPr>
              <a:t>e</a:t>
            </a:r>
            <a:r>
              <a:rPr lang="es-CO" sz="1400" spc="-75" dirty="0">
                <a:cs typeface="Verdana"/>
              </a:rPr>
              <a:t> </a:t>
            </a:r>
            <a:r>
              <a:rPr lang="es-CO" sz="1400" spc="-10" dirty="0">
                <a:cs typeface="Verdana"/>
              </a:rPr>
              <a:t>a</a:t>
            </a:r>
            <a:r>
              <a:rPr lang="es-CO" sz="1400" spc="-70" dirty="0">
                <a:cs typeface="Verdana"/>
              </a:rPr>
              <a:t>c</a:t>
            </a:r>
            <a:r>
              <a:rPr lang="es-CO" sz="1400" spc="-45" dirty="0">
                <a:cs typeface="Verdana"/>
              </a:rPr>
              <a:t>t</a:t>
            </a:r>
            <a:r>
              <a:rPr lang="es-CO" sz="1400" spc="-105" dirty="0">
                <a:cs typeface="Verdana"/>
              </a:rPr>
              <a:t>iv</a:t>
            </a:r>
            <a:r>
              <a:rPr lang="es-CO" sz="1400" spc="-50" dirty="0">
                <a:cs typeface="Verdana"/>
              </a:rPr>
              <a:t>i</a:t>
            </a:r>
            <a:r>
              <a:rPr lang="es-CO" sz="1400" spc="-114" dirty="0">
                <a:cs typeface="Verdana"/>
              </a:rPr>
              <a:t>d</a:t>
            </a:r>
            <a:r>
              <a:rPr lang="es-CO" sz="1400" spc="-20" dirty="0">
                <a:cs typeface="Verdana"/>
              </a:rPr>
              <a:t>a</a:t>
            </a:r>
            <a:r>
              <a:rPr lang="es-CO" sz="1400" spc="-45" dirty="0">
                <a:cs typeface="Verdana"/>
              </a:rPr>
              <a:t>d</a:t>
            </a:r>
            <a:r>
              <a:rPr lang="es-CO" sz="1400" spc="-40" dirty="0">
                <a:cs typeface="Verdana"/>
              </a:rPr>
              <a:t>e</a:t>
            </a:r>
            <a:r>
              <a:rPr lang="es-CO" sz="1400" spc="-170" dirty="0">
                <a:cs typeface="Verdana"/>
              </a:rPr>
              <a:t>s</a:t>
            </a:r>
            <a:r>
              <a:rPr lang="es-CO" sz="1400" spc="-95" dirty="0">
                <a:cs typeface="Verdana"/>
              </a:rPr>
              <a:t> </a:t>
            </a:r>
            <a:r>
              <a:rPr lang="es-CO" sz="1400" spc="-204" dirty="0">
                <a:cs typeface="Verdana"/>
              </a:rPr>
              <a:t>r</a:t>
            </a:r>
            <a:r>
              <a:rPr lang="es-CO" sz="1400" spc="-50" dirty="0">
                <a:cs typeface="Verdana"/>
              </a:rPr>
              <a:t>el</a:t>
            </a:r>
            <a:r>
              <a:rPr lang="es-CO" sz="1400" spc="-60" dirty="0">
                <a:cs typeface="Verdana"/>
              </a:rPr>
              <a:t>a</a:t>
            </a:r>
            <a:r>
              <a:rPr lang="es-CO" sz="1400" spc="-50" dirty="0">
                <a:cs typeface="Verdana"/>
              </a:rPr>
              <a:t>ciona</a:t>
            </a:r>
            <a:r>
              <a:rPr lang="es-CO" sz="1400" spc="-65" dirty="0">
                <a:cs typeface="Verdana"/>
              </a:rPr>
              <a:t>d</a:t>
            </a:r>
            <a:r>
              <a:rPr lang="es-CO" sz="1400" spc="-10" dirty="0">
                <a:cs typeface="Verdana"/>
              </a:rPr>
              <a:t>a</a:t>
            </a:r>
            <a:r>
              <a:rPr lang="es-CO" sz="1400" spc="-120" dirty="0">
                <a:cs typeface="Verdana"/>
              </a:rPr>
              <a:t>s  </a:t>
            </a:r>
            <a:r>
              <a:rPr lang="es-CO" sz="1400" spc="-45" dirty="0" smtClean="0">
                <a:cs typeface="Verdana"/>
              </a:rPr>
              <a:t>q</a:t>
            </a:r>
            <a:r>
              <a:rPr lang="es-CO" sz="1400" spc="-80" dirty="0" smtClean="0">
                <a:cs typeface="Verdana"/>
              </a:rPr>
              <a:t>u</a:t>
            </a:r>
            <a:r>
              <a:rPr lang="es-CO" sz="1400" spc="-70" dirty="0" smtClean="0">
                <a:cs typeface="Verdana"/>
              </a:rPr>
              <a:t>e</a:t>
            </a:r>
          </a:p>
          <a:p>
            <a:pPr marL="902969" marR="380365" indent="-546100" algn="ctr">
              <a:lnSpc>
                <a:spcPct val="100000"/>
              </a:lnSpc>
            </a:pPr>
            <a:r>
              <a:rPr lang="es-CO" sz="1400" spc="-80" dirty="0" smtClean="0">
                <a:cs typeface="Verdana"/>
              </a:rPr>
              <a:t> </a:t>
            </a:r>
            <a:r>
              <a:rPr lang="es-CO" sz="1400" spc="-80" dirty="0">
                <a:cs typeface="Verdana"/>
              </a:rPr>
              <a:t>i</a:t>
            </a:r>
            <a:r>
              <a:rPr lang="es-CO" sz="1400" spc="-165" dirty="0">
                <a:cs typeface="Verdana"/>
              </a:rPr>
              <a:t>n</a:t>
            </a:r>
            <a:r>
              <a:rPr lang="es-CO" sz="1400" spc="-175" dirty="0">
                <a:cs typeface="Verdana"/>
              </a:rPr>
              <a:t>t</a:t>
            </a:r>
            <a:r>
              <a:rPr lang="es-CO" sz="1400" spc="-114" dirty="0">
                <a:cs typeface="Verdana"/>
              </a:rPr>
              <a:t>er</a:t>
            </a:r>
            <a:r>
              <a:rPr lang="es-CO" sz="1400" spc="-10" dirty="0">
                <a:cs typeface="Verdana"/>
              </a:rPr>
              <a:t>a</a:t>
            </a:r>
            <a:r>
              <a:rPr lang="es-CO" sz="1400" spc="-70" dirty="0">
                <a:cs typeface="Verdana"/>
              </a:rPr>
              <a:t>c</a:t>
            </a:r>
            <a:r>
              <a:rPr lang="es-CO" sz="1400" spc="-60" dirty="0">
                <a:cs typeface="Verdana"/>
              </a:rPr>
              <a:t>t</a:t>
            </a:r>
            <a:r>
              <a:rPr lang="es-CO" sz="1400" spc="-90" dirty="0">
                <a:cs typeface="Verdana"/>
              </a:rPr>
              <a:t>úa</a:t>
            </a:r>
            <a:r>
              <a:rPr lang="es-CO" sz="1400" spc="-85" dirty="0">
                <a:cs typeface="Verdana"/>
              </a:rPr>
              <a:t>n</a:t>
            </a:r>
            <a:r>
              <a:rPr lang="es-CO" sz="1400" spc="-105" dirty="0">
                <a:cs typeface="Verdana"/>
              </a:rPr>
              <a:t> </a:t>
            </a:r>
            <a:r>
              <a:rPr lang="es-CO" sz="1400" spc="-45" dirty="0">
                <a:cs typeface="Verdana"/>
              </a:rPr>
              <a:t>p</a:t>
            </a:r>
            <a:r>
              <a:rPr lang="es-CO" sz="1400" spc="-10" dirty="0">
                <a:cs typeface="Verdana"/>
              </a:rPr>
              <a:t>a</a:t>
            </a:r>
            <a:r>
              <a:rPr lang="es-CO" sz="1400" spc="-204" dirty="0">
                <a:cs typeface="Verdana"/>
              </a:rPr>
              <a:t>r</a:t>
            </a:r>
            <a:r>
              <a:rPr lang="es-CO" sz="1400" spc="-5" dirty="0">
                <a:cs typeface="Verdana"/>
              </a:rPr>
              <a:t>a  </a:t>
            </a:r>
            <a:r>
              <a:rPr lang="es-CO" sz="1400" spc="-175" dirty="0">
                <a:cs typeface="Verdana"/>
              </a:rPr>
              <a:t>t</a:t>
            </a:r>
            <a:r>
              <a:rPr lang="es-CO" sz="1400" spc="-204" dirty="0">
                <a:cs typeface="Verdana"/>
              </a:rPr>
              <a:t>r</a:t>
            </a:r>
            <a:r>
              <a:rPr lang="es-CO" sz="1400" spc="-10" dirty="0">
                <a:cs typeface="Verdana"/>
              </a:rPr>
              <a:t>a</a:t>
            </a:r>
            <a:r>
              <a:rPr lang="es-CO" sz="1400" spc="-165" dirty="0">
                <a:cs typeface="Verdana"/>
              </a:rPr>
              <a:t>n</a:t>
            </a:r>
            <a:r>
              <a:rPr lang="es-CO" sz="1400" spc="-145" dirty="0">
                <a:cs typeface="Verdana"/>
              </a:rPr>
              <a:t>s</a:t>
            </a:r>
            <a:r>
              <a:rPr lang="es-CO" sz="1400" spc="-105" dirty="0">
                <a:cs typeface="Verdana"/>
              </a:rPr>
              <a:t>fo</a:t>
            </a:r>
            <a:r>
              <a:rPr lang="es-CO" sz="1400" spc="-204" dirty="0">
                <a:cs typeface="Verdana"/>
              </a:rPr>
              <a:t>r</a:t>
            </a:r>
            <a:r>
              <a:rPr lang="es-CO" sz="1400" spc="-140" dirty="0">
                <a:cs typeface="Verdana"/>
              </a:rPr>
              <a:t>m</a:t>
            </a:r>
            <a:r>
              <a:rPr lang="es-CO" sz="1400" spc="-10" dirty="0">
                <a:cs typeface="Verdana"/>
              </a:rPr>
              <a:t>a</a:t>
            </a:r>
            <a:r>
              <a:rPr lang="es-CO" sz="1400" spc="-195" dirty="0">
                <a:cs typeface="Verdana"/>
              </a:rPr>
              <a:t>r</a:t>
            </a:r>
            <a:r>
              <a:rPr lang="es-CO" sz="1400" spc="-85" dirty="0">
                <a:cs typeface="Verdana"/>
              </a:rPr>
              <a:t> </a:t>
            </a:r>
            <a:r>
              <a:rPr lang="es-CO" sz="1400" spc="-80" dirty="0" smtClean="0">
                <a:cs typeface="Verdana"/>
              </a:rPr>
              <a:t>elem</a:t>
            </a:r>
            <a:r>
              <a:rPr lang="es-CO" sz="1400" spc="-125" dirty="0" smtClean="0">
                <a:cs typeface="Verdana"/>
              </a:rPr>
              <a:t>en</a:t>
            </a:r>
            <a:r>
              <a:rPr lang="es-CO" sz="1400" spc="-80" dirty="0" smtClean="0">
                <a:cs typeface="Verdana"/>
              </a:rPr>
              <a:t>t</a:t>
            </a:r>
            <a:r>
              <a:rPr lang="es-CO" sz="1400" spc="-114" dirty="0" smtClean="0">
                <a:cs typeface="Verdana"/>
              </a:rPr>
              <a:t>os</a:t>
            </a:r>
            <a:r>
              <a:rPr lang="es-CO" sz="1400" dirty="0" smtClean="0">
                <a:cs typeface="Verdana"/>
              </a:rPr>
              <a:t> </a:t>
            </a:r>
            <a:r>
              <a:rPr lang="es-CO" sz="1400" spc="-45" dirty="0" smtClean="0">
                <a:cs typeface="Verdana"/>
              </a:rPr>
              <a:t>d</a:t>
            </a:r>
            <a:r>
              <a:rPr lang="es-CO" sz="1400" spc="-25" dirty="0" smtClean="0">
                <a:cs typeface="Verdana"/>
              </a:rPr>
              <a:t>e</a:t>
            </a:r>
            <a:r>
              <a:rPr lang="es-CO" sz="1400" spc="-75" dirty="0" smtClean="0">
                <a:cs typeface="Verdana"/>
              </a:rPr>
              <a:t> </a:t>
            </a:r>
            <a:r>
              <a:rPr lang="es-CO" sz="1400" spc="-125" dirty="0">
                <a:cs typeface="Verdana"/>
              </a:rPr>
              <a:t>en</a:t>
            </a:r>
            <a:r>
              <a:rPr lang="es-CO" sz="1400" spc="-80" dirty="0">
                <a:cs typeface="Verdana"/>
              </a:rPr>
              <a:t>t</a:t>
            </a:r>
            <a:r>
              <a:rPr lang="es-CO" sz="1400" spc="-204" dirty="0">
                <a:cs typeface="Verdana"/>
              </a:rPr>
              <a:t>r</a:t>
            </a:r>
            <a:r>
              <a:rPr lang="es-CO" sz="1400" spc="-10" dirty="0">
                <a:cs typeface="Verdana"/>
              </a:rPr>
              <a:t>a</a:t>
            </a:r>
            <a:r>
              <a:rPr lang="es-CO" sz="1400" spc="-45" dirty="0">
                <a:cs typeface="Verdana"/>
              </a:rPr>
              <a:t>d</a:t>
            </a:r>
            <a:r>
              <a:rPr lang="es-CO" sz="1400" spc="-10" dirty="0">
                <a:cs typeface="Verdana"/>
              </a:rPr>
              <a:t>a</a:t>
            </a:r>
            <a:r>
              <a:rPr lang="es-CO" sz="1400" spc="-100" dirty="0">
                <a:cs typeface="Verdana"/>
              </a:rPr>
              <a:t> </a:t>
            </a:r>
            <a:r>
              <a:rPr lang="es-CO" sz="1400" spc="-75" dirty="0">
                <a:cs typeface="Verdana"/>
              </a:rPr>
              <a:t>en</a:t>
            </a:r>
            <a:r>
              <a:rPr lang="es-CO" sz="1400" spc="-80" dirty="0">
                <a:cs typeface="Verdana"/>
              </a:rPr>
              <a:t> </a:t>
            </a:r>
            <a:r>
              <a:rPr lang="es-CO" sz="1400" spc="-204" dirty="0">
                <a:cs typeface="Verdana"/>
              </a:rPr>
              <a:t>r</a:t>
            </a:r>
            <a:r>
              <a:rPr lang="es-CO" sz="1400" spc="-105" dirty="0">
                <a:cs typeface="Verdana"/>
              </a:rPr>
              <a:t>es</a:t>
            </a:r>
            <a:r>
              <a:rPr lang="es-CO" sz="1400" spc="-125" dirty="0">
                <a:cs typeface="Verdana"/>
              </a:rPr>
              <a:t>ul</a:t>
            </a:r>
            <a:r>
              <a:rPr lang="es-CO" sz="1400" spc="-175" dirty="0">
                <a:cs typeface="Verdana"/>
              </a:rPr>
              <a:t>t</a:t>
            </a:r>
            <a:r>
              <a:rPr lang="es-CO" sz="1400" spc="-10" dirty="0">
                <a:cs typeface="Verdana"/>
              </a:rPr>
              <a:t>a</a:t>
            </a:r>
            <a:r>
              <a:rPr lang="es-CO" sz="1400" spc="-45" dirty="0">
                <a:cs typeface="Verdana"/>
              </a:rPr>
              <a:t>d</a:t>
            </a:r>
            <a:r>
              <a:rPr lang="es-CO" sz="1400" spc="-114" dirty="0">
                <a:cs typeface="Verdana"/>
              </a:rPr>
              <a:t>os</a:t>
            </a:r>
            <a:r>
              <a:rPr lang="es-CO" sz="1400" spc="-90" dirty="0">
                <a:cs typeface="Verdana"/>
              </a:rPr>
              <a:t>.</a:t>
            </a:r>
            <a:endParaRPr lang="es-CO" sz="1400" dirty="0">
              <a:cs typeface="Verdana"/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1283814" y="4989292"/>
            <a:ext cx="2855494" cy="7541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173827" y="5004816"/>
            <a:ext cx="3075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algn="ctr">
              <a:lnSpc>
                <a:spcPct val="100000"/>
              </a:lnSpc>
              <a:spcBef>
                <a:spcPts val="355"/>
              </a:spcBef>
            </a:pPr>
            <a:r>
              <a:rPr lang="es-ES" sz="1400" b="1" spc="-190" dirty="0">
                <a:uFill>
                  <a:solidFill>
                    <a:srgbClr val="001F5F"/>
                  </a:solidFill>
                </a:uFill>
                <a:cs typeface="Verdana"/>
              </a:rPr>
              <a:t>PROCEDIMIENTO:</a:t>
            </a:r>
            <a:endParaRPr lang="es-ES" sz="1400" b="1" dirty="0">
              <a:cs typeface="Verdana"/>
            </a:endParaRPr>
          </a:p>
          <a:p>
            <a:pPr marL="85090" marR="98425" algn="ctr">
              <a:lnSpc>
                <a:spcPct val="100000"/>
              </a:lnSpc>
            </a:pPr>
            <a:r>
              <a:rPr lang="es-ES" sz="1400" spc="-150" dirty="0">
                <a:cs typeface="Verdana"/>
              </a:rPr>
              <a:t>D</a:t>
            </a:r>
            <a:r>
              <a:rPr lang="es-ES" sz="1400" spc="-105" dirty="0">
                <a:cs typeface="Verdana"/>
              </a:rPr>
              <a:t>es</a:t>
            </a:r>
            <a:r>
              <a:rPr lang="es-ES" sz="1400" spc="-75" dirty="0">
                <a:cs typeface="Verdana"/>
              </a:rPr>
              <a:t>cr</a:t>
            </a:r>
            <a:r>
              <a:rPr lang="es-ES" sz="1400" spc="-35" dirty="0">
                <a:cs typeface="Verdana"/>
              </a:rPr>
              <a:t>ipc</a:t>
            </a:r>
            <a:r>
              <a:rPr lang="es-ES" sz="1400" spc="-95" dirty="0">
                <a:cs typeface="Verdana"/>
              </a:rPr>
              <a:t>ión</a:t>
            </a:r>
            <a:r>
              <a:rPr lang="es-ES" sz="1400" spc="-90" dirty="0">
                <a:cs typeface="Verdana"/>
              </a:rPr>
              <a:t> </a:t>
            </a:r>
            <a:r>
              <a:rPr lang="es-ES" sz="1400" spc="-45" dirty="0">
                <a:cs typeface="Verdana"/>
              </a:rPr>
              <a:t>d</a:t>
            </a:r>
            <a:r>
              <a:rPr lang="es-ES" sz="1400" spc="-25" dirty="0">
                <a:cs typeface="Verdana"/>
              </a:rPr>
              <a:t>e</a:t>
            </a:r>
            <a:r>
              <a:rPr lang="es-ES" sz="1400" spc="-75" dirty="0">
                <a:cs typeface="Verdana"/>
              </a:rPr>
              <a:t> </a:t>
            </a:r>
            <a:r>
              <a:rPr lang="es-ES" sz="1400" spc="-95" dirty="0">
                <a:cs typeface="Verdana"/>
              </a:rPr>
              <a:t>las</a:t>
            </a:r>
            <a:r>
              <a:rPr lang="es-ES" sz="1400" spc="-70" dirty="0">
                <a:cs typeface="Verdana"/>
              </a:rPr>
              <a:t> </a:t>
            </a:r>
            <a:r>
              <a:rPr lang="es-ES" sz="1400" spc="-5" dirty="0">
                <a:cs typeface="Verdana"/>
              </a:rPr>
              <a:t>a</a:t>
            </a:r>
            <a:r>
              <a:rPr lang="es-ES" sz="1400" spc="-70" dirty="0">
                <a:cs typeface="Verdana"/>
              </a:rPr>
              <a:t>c</a:t>
            </a:r>
            <a:r>
              <a:rPr lang="es-ES" sz="1400" spc="-45" dirty="0">
                <a:cs typeface="Verdana"/>
              </a:rPr>
              <a:t>t</a:t>
            </a:r>
            <a:r>
              <a:rPr lang="es-ES" sz="1400" spc="-105" dirty="0">
                <a:cs typeface="Verdana"/>
              </a:rPr>
              <a:t>iv</a:t>
            </a:r>
            <a:r>
              <a:rPr lang="es-ES" sz="1400" spc="-50" dirty="0">
                <a:cs typeface="Verdana"/>
              </a:rPr>
              <a:t>i</a:t>
            </a:r>
            <a:r>
              <a:rPr lang="es-ES" sz="1400" spc="-114" dirty="0">
                <a:cs typeface="Verdana"/>
              </a:rPr>
              <a:t>d</a:t>
            </a:r>
            <a:r>
              <a:rPr lang="es-ES" sz="1400" spc="-20" dirty="0">
                <a:cs typeface="Verdana"/>
              </a:rPr>
              <a:t>a</a:t>
            </a:r>
            <a:r>
              <a:rPr lang="es-ES" sz="1400" spc="-45" dirty="0">
                <a:cs typeface="Verdana"/>
              </a:rPr>
              <a:t>d</a:t>
            </a:r>
            <a:r>
              <a:rPr lang="es-ES" sz="1400" spc="-40" dirty="0">
                <a:cs typeface="Verdana"/>
              </a:rPr>
              <a:t>e</a:t>
            </a:r>
            <a:r>
              <a:rPr lang="es-ES" sz="1400" spc="-170" dirty="0">
                <a:cs typeface="Verdana"/>
              </a:rPr>
              <a:t>s</a:t>
            </a:r>
            <a:r>
              <a:rPr lang="es-ES" sz="1400" spc="-95" dirty="0">
                <a:cs typeface="Verdana"/>
              </a:rPr>
              <a:t> </a:t>
            </a:r>
            <a:r>
              <a:rPr lang="es-ES" sz="1400" spc="-45" dirty="0">
                <a:cs typeface="Verdana"/>
              </a:rPr>
              <a:t>q</a:t>
            </a:r>
            <a:r>
              <a:rPr lang="es-ES" sz="1400" spc="-80" dirty="0">
                <a:cs typeface="Verdana"/>
              </a:rPr>
              <a:t>u</a:t>
            </a:r>
            <a:r>
              <a:rPr lang="es-ES" sz="1400" spc="-70" dirty="0">
                <a:cs typeface="Verdana"/>
              </a:rPr>
              <a:t>e</a:t>
            </a:r>
            <a:r>
              <a:rPr lang="es-ES" sz="1400" spc="-80" dirty="0">
                <a:cs typeface="Verdana"/>
              </a:rPr>
              <a:t> </a:t>
            </a:r>
            <a:r>
              <a:rPr lang="es-ES" sz="1400" spc="-180" dirty="0">
                <a:cs typeface="Verdana"/>
              </a:rPr>
              <a:t>s</a:t>
            </a:r>
            <a:r>
              <a:rPr lang="es-ES" sz="1400" spc="-25" dirty="0">
                <a:cs typeface="Verdana"/>
              </a:rPr>
              <a:t>e</a:t>
            </a:r>
            <a:r>
              <a:rPr lang="es-ES" sz="1400" spc="-65" dirty="0">
                <a:cs typeface="Verdana"/>
              </a:rPr>
              <a:t> </a:t>
            </a:r>
            <a:r>
              <a:rPr lang="es-ES" sz="1400" spc="-90" dirty="0">
                <a:cs typeface="Verdana"/>
              </a:rPr>
              <a:t>llev</a:t>
            </a:r>
            <a:r>
              <a:rPr lang="es-ES" sz="1400" spc="-10" dirty="0">
                <a:cs typeface="Verdana"/>
              </a:rPr>
              <a:t>a</a:t>
            </a:r>
            <a:r>
              <a:rPr lang="es-ES" sz="1400" spc="-125" dirty="0">
                <a:cs typeface="Verdana"/>
              </a:rPr>
              <a:t>n</a:t>
            </a:r>
            <a:r>
              <a:rPr lang="es-ES" sz="1400" spc="-95" dirty="0">
                <a:cs typeface="Verdana"/>
              </a:rPr>
              <a:t> </a:t>
            </a:r>
            <a:r>
              <a:rPr lang="es-ES" sz="1400" spc="-5" dirty="0">
                <a:cs typeface="Verdana"/>
              </a:rPr>
              <a:t>a  </a:t>
            </a:r>
            <a:r>
              <a:rPr lang="es-ES" sz="1400" spc="20" dirty="0">
                <a:cs typeface="Verdana"/>
              </a:rPr>
              <a:t>c</a:t>
            </a:r>
            <a:r>
              <a:rPr lang="es-ES" sz="1400" spc="25" dirty="0">
                <a:cs typeface="Verdana"/>
              </a:rPr>
              <a:t>a</a:t>
            </a:r>
            <a:r>
              <a:rPr lang="es-ES" sz="1400" spc="-45" dirty="0">
                <a:cs typeface="Verdana"/>
              </a:rPr>
              <a:t>b</a:t>
            </a:r>
            <a:r>
              <a:rPr lang="es-ES" sz="1400" spc="-50" dirty="0">
                <a:cs typeface="Verdana"/>
              </a:rPr>
              <a:t>o</a:t>
            </a:r>
            <a:r>
              <a:rPr lang="es-ES" sz="1400" spc="-90" dirty="0">
                <a:cs typeface="Verdana"/>
              </a:rPr>
              <a:t> </a:t>
            </a:r>
            <a:r>
              <a:rPr lang="es-ES" sz="1400" spc="-45" dirty="0">
                <a:cs typeface="Verdana"/>
              </a:rPr>
              <a:t>d</a:t>
            </a:r>
            <a:r>
              <a:rPr lang="es-ES" sz="1400" spc="-25" dirty="0">
                <a:cs typeface="Verdana"/>
              </a:rPr>
              <a:t>e</a:t>
            </a:r>
            <a:r>
              <a:rPr lang="es-ES" sz="1400" spc="-90" dirty="0">
                <a:cs typeface="Verdana"/>
              </a:rPr>
              <a:t> </a:t>
            </a:r>
            <a:r>
              <a:rPr lang="es-ES" sz="1400" spc="-130" dirty="0">
                <a:cs typeface="Verdana"/>
              </a:rPr>
              <a:t>u</a:t>
            </a:r>
            <a:r>
              <a:rPr lang="es-ES" sz="1400" spc="-125" dirty="0">
                <a:cs typeface="Verdana"/>
              </a:rPr>
              <a:t>n</a:t>
            </a:r>
            <a:r>
              <a:rPr lang="es-ES" sz="1400" spc="-60" dirty="0">
                <a:cs typeface="Verdana"/>
              </a:rPr>
              <a:t> </a:t>
            </a:r>
            <a:r>
              <a:rPr lang="es-ES" sz="1400" spc="-45" dirty="0">
                <a:cs typeface="Verdana"/>
              </a:rPr>
              <a:t>p</a:t>
            </a:r>
            <a:r>
              <a:rPr lang="es-ES" sz="1400" spc="-204" dirty="0">
                <a:cs typeface="Verdana"/>
              </a:rPr>
              <a:t>r</a:t>
            </a:r>
            <a:r>
              <a:rPr lang="es-ES" sz="1400" spc="-10" dirty="0">
                <a:cs typeface="Verdana"/>
              </a:rPr>
              <a:t>oc</a:t>
            </a:r>
            <a:r>
              <a:rPr lang="es-ES" sz="1400" spc="-5" dirty="0">
                <a:cs typeface="Verdana"/>
              </a:rPr>
              <a:t>e</a:t>
            </a:r>
            <a:r>
              <a:rPr lang="es-ES" sz="1400" spc="-180" dirty="0">
                <a:cs typeface="Verdana"/>
              </a:rPr>
              <a:t>s</a:t>
            </a:r>
            <a:r>
              <a:rPr lang="es-ES" sz="1400" spc="-75" dirty="0">
                <a:cs typeface="Verdana"/>
              </a:rPr>
              <a:t>o.</a:t>
            </a:r>
            <a:endParaRPr lang="es-ES" sz="1400" dirty="0">
              <a:cs typeface="Verdana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1283814" y="5759004"/>
            <a:ext cx="2855494" cy="7917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/>
          <p:cNvSpPr/>
          <p:nvPr/>
        </p:nvSpPr>
        <p:spPr>
          <a:xfrm>
            <a:off x="1283814" y="5812071"/>
            <a:ext cx="27589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REGISTRO:</a:t>
            </a:r>
          </a:p>
          <a:p>
            <a:pPr algn="ctr"/>
            <a:r>
              <a:rPr lang="es-ES" sz="1400" dirty="0"/>
              <a:t>Evidencia del desarrollo de una actividad</a:t>
            </a:r>
            <a:endParaRPr lang="es-CO" sz="1400" dirty="0"/>
          </a:p>
        </p:txBody>
      </p:sp>
      <p:sp>
        <p:nvSpPr>
          <p:cNvPr id="33" name="object 47"/>
          <p:cNvSpPr txBox="1"/>
          <p:nvPr/>
        </p:nvSpPr>
        <p:spPr>
          <a:xfrm>
            <a:off x="5663953" y="3751366"/>
            <a:ext cx="26816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u="heavy" spc="-18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C</a:t>
            </a:r>
            <a:r>
              <a:rPr sz="1400" b="1" u="heavy" spc="-19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A</a:t>
            </a:r>
            <a:r>
              <a:rPr sz="1400" b="1" u="heavy" spc="-18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R</a:t>
            </a:r>
            <a:r>
              <a:rPr sz="1400" b="1" u="heavy" spc="-19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A</a:t>
            </a:r>
            <a:r>
              <a:rPr sz="1400" b="1" u="heavy" spc="-15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CTERIS</a:t>
            </a:r>
            <a:r>
              <a:rPr sz="1400" b="1" u="heavy" spc="-16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T</a:t>
            </a:r>
            <a:r>
              <a:rPr sz="1400" b="1" u="heavy" spc="-14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ICA</a:t>
            </a:r>
            <a:r>
              <a:rPr sz="1400" b="1" u="heavy" spc="-17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S</a:t>
            </a:r>
            <a:r>
              <a:rPr sz="1400" b="1" u="heavy" spc="-8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 </a:t>
            </a:r>
            <a:r>
              <a:rPr sz="1400" b="1" u="heavy" spc="-18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D</a:t>
            </a:r>
            <a:r>
              <a:rPr sz="1400" b="1" u="heavy" spc="-17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E</a:t>
            </a:r>
            <a:r>
              <a:rPr sz="1400" b="1" u="heavy" spc="-10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 </a:t>
            </a:r>
            <a:r>
              <a:rPr sz="1400" b="1" u="heavy" spc="-18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UN</a:t>
            </a:r>
            <a:r>
              <a:rPr sz="1400" b="1" u="heavy" spc="-8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 </a:t>
            </a:r>
            <a:r>
              <a:rPr sz="1400" b="1" u="heavy" spc="-18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PROCESO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396" y="4045410"/>
            <a:ext cx="2686050" cy="971550"/>
          </a:xfrm>
          <a:prstGeom prst="rect">
            <a:avLst/>
          </a:prstGeom>
        </p:spPr>
      </p:pic>
      <p:sp>
        <p:nvSpPr>
          <p:cNvPr id="55" name="Rectángulo redondeado 54"/>
          <p:cNvSpPr/>
          <p:nvPr/>
        </p:nvSpPr>
        <p:spPr>
          <a:xfrm>
            <a:off x="8889657" y="4421433"/>
            <a:ext cx="1846632" cy="1120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Rectángulo 55"/>
          <p:cNvSpPr/>
          <p:nvPr/>
        </p:nvSpPr>
        <p:spPr>
          <a:xfrm>
            <a:off x="8787499" y="4587572"/>
            <a:ext cx="2050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/>
              <a:t>Las características de los procesos establecen las caracterizaciones del proceso</a:t>
            </a:r>
            <a:endParaRPr lang="es-ES" sz="1400" dirty="0"/>
          </a:p>
        </p:txBody>
      </p:sp>
      <p:sp>
        <p:nvSpPr>
          <p:cNvPr id="57" name="object 94"/>
          <p:cNvSpPr/>
          <p:nvPr/>
        </p:nvSpPr>
        <p:spPr>
          <a:xfrm>
            <a:off x="6909727" y="4975710"/>
            <a:ext cx="1979930" cy="304800"/>
          </a:xfrm>
          <a:custGeom>
            <a:avLst/>
            <a:gdLst/>
            <a:ahLst/>
            <a:cxnLst/>
            <a:rect l="l" t="t" r="r" b="b"/>
            <a:pathLst>
              <a:path w="1979929" h="304800">
                <a:moveTo>
                  <a:pt x="1928749" y="253873"/>
                </a:moveTo>
                <a:lnTo>
                  <a:pt x="1928749" y="304673"/>
                </a:lnTo>
                <a:lnTo>
                  <a:pt x="1966849" y="285623"/>
                </a:lnTo>
                <a:lnTo>
                  <a:pt x="1941576" y="285623"/>
                </a:lnTo>
                <a:lnTo>
                  <a:pt x="1941576" y="272923"/>
                </a:lnTo>
                <a:lnTo>
                  <a:pt x="1966849" y="272923"/>
                </a:lnTo>
                <a:lnTo>
                  <a:pt x="1928749" y="253873"/>
                </a:lnTo>
                <a:close/>
              </a:path>
              <a:path w="1979929" h="304800">
                <a:moveTo>
                  <a:pt x="12700" y="0"/>
                </a:moveTo>
                <a:lnTo>
                  <a:pt x="0" y="0"/>
                </a:lnTo>
                <a:lnTo>
                  <a:pt x="0" y="285623"/>
                </a:lnTo>
                <a:lnTo>
                  <a:pt x="1928749" y="285623"/>
                </a:lnTo>
                <a:lnTo>
                  <a:pt x="1928749" y="279273"/>
                </a:lnTo>
                <a:lnTo>
                  <a:pt x="12700" y="279273"/>
                </a:lnTo>
                <a:lnTo>
                  <a:pt x="6350" y="272923"/>
                </a:lnTo>
                <a:lnTo>
                  <a:pt x="12700" y="272923"/>
                </a:lnTo>
                <a:lnTo>
                  <a:pt x="12700" y="0"/>
                </a:lnTo>
                <a:close/>
              </a:path>
              <a:path w="1979929" h="304800">
                <a:moveTo>
                  <a:pt x="1966849" y="272923"/>
                </a:moveTo>
                <a:lnTo>
                  <a:pt x="1941576" y="272923"/>
                </a:lnTo>
                <a:lnTo>
                  <a:pt x="1941576" y="285623"/>
                </a:lnTo>
                <a:lnTo>
                  <a:pt x="1966849" y="285623"/>
                </a:lnTo>
                <a:lnTo>
                  <a:pt x="1979549" y="279273"/>
                </a:lnTo>
                <a:lnTo>
                  <a:pt x="1966849" y="272923"/>
                </a:lnTo>
                <a:close/>
              </a:path>
              <a:path w="1979929" h="304800">
                <a:moveTo>
                  <a:pt x="12700" y="272923"/>
                </a:moveTo>
                <a:lnTo>
                  <a:pt x="6350" y="272923"/>
                </a:lnTo>
                <a:lnTo>
                  <a:pt x="12700" y="279273"/>
                </a:lnTo>
                <a:lnTo>
                  <a:pt x="12700" y="272923"/>
                </a:lnTo>
                <a:close/>
              </a:path>
              <a:path w="1979929" h="304800">
                <a:moveTo>
                  <a:pt x="1928749" y="272923"/>
                </a:moveTo>
                <a:lnTo>
                  <a:pt x="12700" y="272923"/>
                </a:lnTo>
                <a:lnTo>
                  <a:pt x="12700" y="279273"/>
                </a:lnTo>
                <a:lnTo>
                  <a:pt x="1928749" y="279273"/>
                </a:lnTo>
                <a:lnTo>
                  <a:pt x="1928749" y="2729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9"/>
          <p:cNvSpPr txBox="1"/>
          <p:nvPr/>
        </p:nvSpPr>
        <p:spPr>
          <a:xfrm>
            <a:off x="4742439" y="5812071"/>
            <a:ext cx="15992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heavy" spc="-15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/>
              </a:rPr>
              <a:t>CICL</a:t>
            </a:r>
            <a:r>
              <a:rPr sz="1600" b="1" u="heavy" spc="-19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/>
              </a:rPr>
              <a:t>O</a:t>
            </a:r>
            <a:r>
              <a:rPr sz="1600" b="1" u="heavy" spc="-8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/>
              </a:rPr>
              <a:t> </a:t>
            </a:r>
            <a:r>
              <a:rPr sz="1600" b="1" u="heavy" spc="-18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/>
              </a:rPr>
              <a:t>D</a:t>
            </a:r>
            <a:r>
              <a:rPr sz="1600" b="1" u="heavy" spc="-17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/>
              </a:rPr>
              <a:t>E</a:t>
            </a:r>
            <a:r>
              <a:rPr sz="1600" b="1" u="heavy" spc="-8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/>
              </a:rPr>
              <a:t> </a:t>
            </a:r>
            <a:r>
              <a:rPr sz="1600" b="1" u="heavy" spc="-18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/>
              </a:rPr>
              <a:t>C</a:t>
            </a:r>
            <a:r>
              <a:rPr sz="1600" b="1" u="heavy" spc="-19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/>
              </a:rPr>
              <a:t>A</a:t>
            </a:r>
            <a:r>
              <a:rPr sz="1600" b="1" u="heavy" spc="-15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cs typeface="Arial"/>
              </a:rPr>
              <a:t>LIDAD</a:t>
            </a:r>
            <a:endParaRPr sz="1600" dirty="0">
              <a:cs typeface="Arial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165" y="5321249"/>
            <a:ext cx="1585924" cy="14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PIRÁMIDE DOCUMENTAL </a:t>
            </a:r>
            <a:endParaRPr lang="es-CO" dirty="0"/>
          </a:p>
        </p:txBody>
      </p:sp>
      <p:grpSp>
        <p:nvGrpSpPr>
          <p:cNvPr id="4" name="object 2"/>
          <p:cNvGrpSpPr/>
          <p:nvPr/>
        </p:nvGrpSpPr>
        <p:grpSpPr>
          <a:xfrm>
            <a:off x="2104564" y="710419"/>
            <a:ext cx="8186928" cy="6234683"/>
            <a:chOff x="1984248" y="623314"/>
            <a:chExt cx="8186928" cy="6234683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4248" y="623314"/>
              <a:ext cx="8186928" cy="6234683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8856" y="1382569"/>
              <a:ext cx="2873027" cy="2572289"/>
            </a:xfrm>
            <a:prstGeom prst="rect">
              <a:avLst/>
            </a:prstGeom>
          </p:spPr>
        </p:pic>
        <p:pic>
          <p:nvPicPr>
            <p:cNvPr id="9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9160" y="4410049"/>
              <a:ext cx="1842222" cy="1156186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DONDE ENCONTRAR LOS DOCUMENTOS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  <p:grpSp>
        <p:nvGrpSpPr>
          <p:cNvPr id="5" name="object 11"/>
          <p:cNvGrpSpPr/>
          <p:nvPr/>
        </p:nvGrpSpPr>
        <p:grpSpPr>
          <a:xfrm>
            <a:off x="826274" y="1766442"/>
            <a:ext cx="3181083" cy="447167"/>
            <a:chOff x="826274" y="1766442"/>
            <a:chExt cx="3181083" cy="447167"/>
          </a:xfrm>
        </p:grpSpPr>
        <p:pic>
          <p:nvPicPr>
            <p:cNvPr id="6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103" y="1772411"/>
              <a:ext cx="3175254" cy="441198"/>
            </a:xfrm>
            <a:prstGeom prst="rect">
              <a:avLst/>
            </a:prstGeom>
          </p:spPr>
        </p:pic>
        <p:pic>
          <p:nvPicPr>
            <p:cNvPr id="7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274" y="1766442"/>
              <a:ext cx="3155429" cy="422529"/>
            </a:xfrm>
            <a:prstGeom prst="rect">
              <a:avLst/>
            </a:prstGeom>
          </p:spPr>
        </p:pic>
      </p:grpSp>
      <p:pic>
        <p:nvPicPr>
          <p:cNvPr id="8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11907" y="2452116"/>
            <a:ext cx="9029700" cy="3884676"/>
          </a:xfrm>
          <a:prstGeom prst="rect">
            <a:avLst/>
          </a:prstGeom>
        </p:spPr>
      </p:pic>
      <p:grpSp>
        <p:nvGrpSpPr>
          <p:cNvPr id="9" name="object 14"/>
          <p:cNvGrpSpPr/>
          <p:nvPr/>
        </p:nvGrpSpPr>
        <p:grpSpPr>
          <a:xfrm>
            <a:off x="6672071" y="1796795"/>
            <a:ext cx="311150" cy="538480"/>
            <a:chOff x="6672071" y="1796795"/>
            <a:chExt cx="311150" cy="538480"/>
          </a:xfrm>
        </p:grpSpPr>
        <p:sp>
          <p:nvSpPr>
            <p:cNvPr id="10" name="object 15"/>
            <p:cNvSpPr/>
            <p:nvPr/>
          </p:nvSpPr>
          <p:spPr>
            <a:xfrm>
              <a:off x="6678167" y="1802891"/>
              <a:ext cx="299085" cy="525780"/>
            </a:xfrm>
            <a:custGeom>
              <a:avLst/>
              <a:gdLst/>
              <a:ahLst/>
              <a:cxnLst/>
              <a:rect l="l" t="t" r="r" b="b"/>
              <a:pathLst>
                <a:path w="299084" h="525780">
                  <a:moveTo>
                    <a:pt x="224027" y="0"/>
                  </a:moveTo>
                  <a:lnTo>
                    <a:pt x="74675" y="0"/>
                  </a:lnTo>
                  <a:lnTo>
                    <a:pt x="74675" y="376428"/>
                  </a:lnTo>
                  <a:lnTo>
                    <a:pt x="0" y="376428"/>
                  </a:lnTo>
                  <a:lnTo>
                    <a:pt x="149351" y="525780"/>
                  </a:lnTo>
                  <a:lnTo>
                    <a:pt x="298703" y="376428"/>
                  </a:lnTo>
                  <a:lnTo>
                    <a:pt x="224027" y="376428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/>
            <p:cNvSpPr/>
            <p:nvPr/>
          </p:nvSpPr>
          <p:spPr>
            <a:xfrm>
              <a:off x="6678167" y="1802891"/>
              <a:ext cx="299085" cy="525780"/>
            </a:xfrm>
            <a:custGeom>
              <a:avLst/>
              <a:gdLst/>
              <a:ahLst/>
              <a:cxnLst/>
              <a:rect l="l" t="t" r="r" b="b"/>
              <a:pathLst>
                <a:path w="299084" h="525780">
                  <a:moveTo>
                    <a:pt x="0" y="376428"/>
                  </a:moveTo>
                  <a:lnTo>
                    <a:pt x="74675" y="376428"/>
                  </a:lnTo>
                  <a:lnTo>
                    <a:pt x="74675" y="0"/>
                  </a:lnTo>
                  <a:lnTo>
                    <a:pt x="224027" y="0"/>
                  </a:lnTo>
                  <a:lnTo>
                    <a:pt x="224027" y="376428"/>
                  </a:lnTo>
                  <a:lnTo>
                    <a:pt x="298703" y="376428"/>
                  </a:lnTo>
                  <a:lnTo>
                    <a:pt x="149351" y="525780"/>
                  </a:lnTo>
                  <a:lnTo>
                    <a:pt x="0" y="376428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60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DONDE ENCONTRAR LOS DOCUMENTOS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  <p:grpSp>
        <p:nvGrpSpPr>
          <p:cNvPr id="5" name="object 11"/>
          <p:cNvGrpSpPr/>
          <p:nvPr/>
        </p:nvGrpSpPr>
        <p:grpSpPr>
          <a:xfrm>
            <a:off x="826274" y="1766442"/>
            <a:ext cx="3181083" cy="447167"/>
            <a:chOff x="826274" y="1766442"/>
            <a:chExt cx="3181083" cy="447167"/>
          </a:xfrm>
        </p:grpSpPr>
        <p:pic>
          <p:nvPicPr>
            <p:cNvPr id="6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103" y="1772411"/>
              <a:ext cx="3175254" cy="441198"/>
            </a:xfrm>
            <a:prstGeom prst="rect">
              <a:avLst/>
            </a:prstGeom>
          </p:spPr>
        </p:pic>
        <p:pic>
          <p:nvPicPr>
            <p:cNvPr id="7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274" y="1766442"/>
              <a:ext cx="3155429" cy="422529"/>
            </a:xfrm>
            <a:prstGeom prst="rect">
              <a:avLst/>
            </a:prstGeom>
          </p:spPr>
        </p:pic>
      </p:grpSp>
      <p:grpSp>
        <p:nvGrpSpPr>
          <p:cNvPr id="12" name="object 14"/>
          <p:cNvGrpSpPr/>
          <p:nvPr/>
        </p:nvGrpSpPr>
        <p:grpSpPr>
          <a:xfrm>
            <a:off x="153923" y="2380488"/>
            <a:ext cx="12038330" cy="4067810"/>
            <a:chOff x="153923" y="2380488"/>
            <a:chExt cx="12038330" cy="4067810"/>
          </a:xfrm>
        </p:grpSpPr>
        <p:pic>
          <p:nvPicPr>
            <p:cNvPr id="13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923" y="2380488"/>
              <a:ext cx="12038075" cy="4067555"/>
            </a:xfrm>
            <a:prstGeom prst="rect">
              <a:avLst/>
            </a:prstGeom>
          </p:spPr>
        </p:pic>
        <p:sp>
          <p:nvSpPr>
            <p:cNvPr id="14" name="object 16"/>
            <p:cNvSpPr/>
            <p:nvPr/>
          </p:nvSpPr>
          <p:spPr>
            <a:xfrm>
              <a:off x="4058412" y="4110227"/>
              <a:ext cx="698500" cy="472440"/>
            </a:xfrm>
            <a:custGeom>
              <a:avLst/>
              <a:gdLst/>
              <a:ahLst/>
              <a:cxnLst/>
              <a:rect l="l" t="t" r="r" b="b"/>
              <a:pathLst>
                <a:path w="698500" h="472439">
                  <a:moveTo>
                    <a:pt x="461772" y="0"/>
                  </a:moveTo>
                  <a:lnTo>
                    <a:pt x="461772" y="118110"/>
                  </a:lnTo>
                  <a:lnTo>
                    <a:pt x="0" y="118110"/>
                  </a:lnTo>
                  <a:lnTo>
                    <a:pt x="0" y="354330"/>
                  </a:lnTo>
                  <a:lnTo>
                    <a:pt x="461772" y="354330"/>
                  </a:lnTo>
                  <a:lnTo>
                    <a:pt x="461772" y="472440"/>
                  </a:lnTo>
                  <a:lnTo>
                    <a:pt x="697991" y="236220"/>
                  </a:lnTo>
                  <a:lnTo>
                    <a:pt x="461772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4058412" y="4110227"/>
              <a:ext cx="698500" cy="472440"/>
            </a:xfrm>
            <a:custGeom>
              <a:avLst/>
              <a:gdLst/>
              <a:ahLst/>
              <a:cxnLst/>
              <a:rect l="l" t="t" r="r" b="b"/>
              <a:pathLst>
                <a:path w="698500" h="472439">
                  <a:moveTo>
                    <a:pt x="0" y="118110"/>
                  </a:moveTo>
                  <a:lnTo>
                    <a:pt x="461772" y="118110"/>
                  </a:lnTo>
                  <a:lnTo>
                    <a:pt x="461772" y="0"/>
                  </a:lnTo>
                  <a:lnTo>
                    <a:pt x="697991" y="236220"/>
                  </a:lnTo>
                  <a:lnTo>
                    <a:pt x="461772" y="472440"/>
                  </a:lnTo>
                  <a:lnTo>
                    <a:pt x="461772" y="354330"/>
                  </a:lnTo>
                  <a:lnTo>
                    <a:pt x="0" y="354330"/>
                  </a:lnTo>
                  <a:lnTo>
                    <a:pt x="0" y="11811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117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DONDE ENCONTRAR LOS DOCUMENTOS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  <p:grpSp>
        <p:nvGrpSpPr>
          <p:cNvPr id="5" name="object 11"/>
          <p:cNvGrpSpPr/>
          <p:nvPr/>
        </p:nvGrpSpPr>
        <p:grpSpPr>
          <a:xfrm>
            <a:off x="826274" y="1766442"/>
            <a:ext cx="3181083" cy="447167"/>
            <a:chOff x="826274" y="1766442"/>
            <a:chExt cx="3181083" cy="447167"/>
          </a:xfrm>
        </p:grpSpPr>
        <p:pic>
          <p:nvPicPr>
            <p:cNvPr id="6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103" y="1772411"/>
              <a:ext cx="3175254" cy="441198"/>
            </a:xfrm>
            <a:prstGeom prst="rect">
              <a:avLst/>
            </a:prstGeom>
          </p:spPr>
        </p:pic>
        <p:pic>
          <p:nvPicPr>
            <p:cNvPr id="7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274" y="1766442"/>
              <a:ext cx="3155429" cy="422529"/>
            </a:xfrm>
            <a:prstGeom prst="rect">
              <a:avLst/>
            </a:prstGeom>
          </p:spPr>
        </p:pic>
      </p:grpSp>
      <p:pic>
        <p:nvPicPr>
          <p:cNvPr id="11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75659" y="2221991"/>
            <a:ext cx="8816340" cy="4636006"/>
          </a:xfrm>
          <a:prstGeom prst="rect">
            <a:avLst/>
          </a:prstGeom>
        </p:spPr>
      </p:pic>
      <p:grpSp>
        <p:nvGrpSpPr>
          <p:cNvPr id="16" name="object 15"/>
          <p:cNvGrpSpPr/>
          <p:nvPr/>
        </p:nvGrpSpPr>
        <p:grpSpPr>
          <a:xfrm>
            <a:off x="3020567" y="4945379"/>
            <a:ext cx="711835" cy="486409"/>
            <a:chOff x="3020567" y="4945379"/>
            <a:chExt cx="711835" cy="486409"/>
          </a:xfrm>
        </p:grpSpPr>
        <p:sp>
          <p:nvSpPr>
            <p:cNvPr id="17" name="object 16"/>
            <p:cNvSpPr/>
            <p:nvPr/>
          </p:nvSpPr>
          <p:spPr>
            <a:xfrm>
              <a:off x="3026663" y="4951475"/>
              <a:ext cx="699770" cy="474345"/>
            </a:xfrm>
            <a:custGeom>
              <a:avLst/>
              <a:gdLst/>
              <a:ahLst/>
              <a:cxnLst/>
              <a:rect l="l" t="t" r="r" b="b"/>
              <a:pathLst>
                <a:path w="699770" h="474345">
                  <a:moveTo>
                    <a:pt x="462534" y="0"/>
                  </a:moveTo>
                  <a:lnTo>
                    <a:pt x="462534" y="118491"/>
                  </a:lnTo>
                  <a:lnTo>
                    <a:pt x="0" y="118491"/>
                  </a:lnTo>
                  <a:lnTo>
                    <a:pt x="0" y="355473"/>
                  </a:lnTo>
                  <a:lnTo>
                    <a:pt x="462534" y="355473"/>
                  </a:lnTo>
                  <a:lnTo>
                    <a:pt x="462534" y="473964"/>
                  </a:lnTo>
                  <a:lnTo>
                    <a:pt x="699515" y="236981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/>
            <p:cNvSpPr/>
            <p:nvPr/>
          </p:nvSpPr>
          <p:spPr>
            <a:xfrm>
              <a:off x="3026663" y="4951475"/>
              <a:ext cx="699770" cy="474345"/>
            </a:xfrm>
            <a:custGeom>
              <a:avLst/>
              <a:gdLst/>
              <a:ahLst/>
              <a:cxnLst/>
              <a:rect l="l" t="t" r="r" b="b"/>
              <a:pathLst>
                <a:path w="699770" h="474345">
                  <a:moveTo>
                    <a:pt x="0" y="118491"/>
                  </a:moveTo>
                  <a:lnTo>
                    <a:pt x="462534" y="118491"/>
                  </a:lnTo>
                  <a:lnTo>
                    <a:pt x="462534" y="0"/>
                  </a:lnTo>
                  <a:lnTo>
                    <a:pt x="699515" y="236981"/>
                  </a:lnTo>
                  <a:lnTo>
                    <a:pt x="462534" y="473964"/>
                  </a:lnTo>
                  <a:lnTo>
                    <a:pt x="462534" y="355473"/>
                  </a:lnTo>
                  <a:lnTo>
                    <a:pt x="0" y="355473"/>
                  </a:lnTo>
                  <a:lnTo>
                    <a:pt x="0" y="118491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292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DONDE ENCONTRAR LOS DOCUMENTOS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  <p:grpSp>
        <p:nvGrpSpPr>
          <p:cNvPr id="5" name="object 11"/>
          <p:cNvGrpSpPr/>
          <p:nvPr/>
        </p:nvGrpSpPr>
        <p:grpSpPr>
          <a:xfrm>
            <a:off x="826274" y="1766442"/>
            <a:ext cx="3181083" cy="447167"/>
            <a:chOff x="826274" y="1766442"/>
            <a:chExt cx="3181083" cy="447167"/>
          </a:xfrm>
        </p:grpSpPr>
        <p:pic>
          <p:nvPicPr>
            <p:cNvPr id="6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103" y="1772411"/>
              <a:ext cx="3175254" cy="441198"/>
            </a:xfrm>
            <a:prstGeom prst="rect">
              <a:avLst/>
            </a:prstGeom>
          </p:spPr>
        </p:pic>
        <p:pic>
          <p:nvPicPr>
            <p:cNvPr id="7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274" y="1766442"/>
              <a:ext cx="3155429" cy="422529"/>
            </a:xfrm>
            <a:prstGeom prst="rect">
              <a:avLst/>
            </a:prstGeom>
          </p:spPr>
        </p:pic>
      </p:grpSp>
      <p:pic>
        <p:nvPicPr>
          <p:cNvPr id="12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36591" y="1501139"/>
            <a:ext cx="7434071" cy="47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BBEE87-5F78-94C5-63E3-707F9F67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78" y="5860997"/>
            <a:ext cx="442271" cy="997003"/>
          </a:xfrm>
          <a:prstGeom prst="rect">
            <a:avLst/>
          </a:prstGeom>
        </p:spPr>
      </p:pic>
      <p:pic>
        <p:nvPicPr>
          <p:cNvPr id="6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039" y="1429912"/>
            <a:ext cx="6376737" cy="456181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665960" y="2574568"/>
            <a:ext cx="49171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NUESTROS RESULTADOS FURAG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01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9695"/>
            <a:ext cx="9073243" cy="941161"/>
          </a:xfrm>
        </p:spPr>
        <p:txBody>
          <a:bodyPr/>
          <a:lstStyle/>
          <a:p>
            <a:r>
              <a:rPr lang="es-ES" dirty="0" smtClean="0"/>
              <a:t>NUESTROS RESULTADOS FURAG 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19C4112-5ED0-70CD-E821-8AA8D597C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3836"/>
          <a:stretch/>
        </p:blipFill>
        <p:spPr>
          <a:xfrm>
            <a:off x="15845" y="1466109"/>
            <a:ext cx="5579446" cy="23446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775" y="1493837"/>
            <a:ext cx="5968329" cy="228922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5" y="3810787"/>
            <a:ext cx="5862699" cy="25735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CE8955D-59BB-2431-6100-30AA46289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985" y="3783059"/>
            <a:ext cx="6089015" cy="265493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097780" y="3036141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2019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52D54B2D-FD4A-18C4-60C4-2D189B1F4351}"/>
              </a:ext>
            </a:extLst>
          </p:cNvPr>
          <p:cNvSpPr/>
          <p:nvPr/>
        </p:nvSpPr>
        <p:spPr>
          <a:xfrm>
            <a:off x="10515207" y="3036141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E0DA24EF-313D-A1E2-0950-7C84789748DE}"/>
              </a:ext>
            </a:extLst>
          </p:cNvPr>
          <p:cNvSpPr/>
          <p:nvPr/>
        </p:nvSpPr>
        <p:spPr>
          <a:xfrm>
            <a:off x="3990549" y="5636691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2021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DBE4D816-CD37-23C3-2B58-C2AC2E8EC1EE}"/>
              </a:ext>
            </a:extLst>
          </p:cNvPr>
          <p:cNvSpPr/>
          <p:nvPr/>
        </p:nvSpPr>
        <p:spPr>
          <a:xfrm>
            <a:off x="10515206" y="5610616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8325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24518"/>
            <a:ext cx="9073243" cy="941161"/>
          </a:xfrm>
        </p:spPr>
        <p:txBody>
          <a:bodyPr/>
          <a:lstStyle/>
          <a:p>
            <a:r>
              <a:rPr lang="es-ES" dirty="0"/>
              <a:t>NUESTROS RESULTADOS </a:t>
            </a:r>
            <a:r>
              <a:rPr lang="es-ES" dirty="0" smtClean="0"/>
              <a:t>2023 FURAG 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2093912"/>
            <a:ext cx="5868855" cy="357009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255" y="2209799"/>
            <a:ext cx="5032375" cy="34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/>
          <p:cNvSpPr txBox="1"/>
          <p:nvPr/>
        </p:nvSpPr>
        <p:spPr>
          <a:xfrm>
            <a:off x="594996" y="1945212"/>
            <a:ext cx="6595109" cy="372858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755"/>
              </a:spcBef>
              <a:buFont typeface="Wingdings"/>
              <a:buChar char=""/>
              <a:tabLst>
                <a:tab pos="527685" algn="l"/>
                <a:tab pos="528320" algn="l"/>
              </a:tabLst>
            </a:pPr>
            <a:r>
              <a:rPr sz="2800" spc="-5" dirty="0">
                <a:latin typeface="Arial MT"/>
                <a:cs typeface="Arial MT"/>
              </a:rPr>
              <a:t>Celulares en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discreto</a:t>
            </a:r>
          </a:p>
          <a:p>
            <a:pPr marL="527685" marR="5080" indent="-515620">
              <a:lnSpc>
                <a:spcPts val="3030"/>
              </a:lnSpc>
              <a:spcBef>
                <a:spcPts val="1035"/>
              </a:spcBef>
              <a:buFont typeface="Wingdings"/>
              <a:buChar char=""/>
              <a:tabLst>
                <a:tab pos="527685" algn="l"/>
                <a:tab pos="528320" algn="l"/>
              </a:tabLst>
            </a:pPr>
            <a:r>
              <a:rPr sz="2800" dirty="0">
                <a:latin typeface="Arial MT"/>
                <a:cs typeface="Arial MT"/>
              </a:rPr>
              <a:t>Participar</a:t>
            </a:r>
            <a:r>
              <a:rPr sz="2800" spc="-2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activamente</a:t>
            </a:r>
            <a:r>
              <a:rPr sz="2800" spc="-1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en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el</a:t>
            </a:r>
            <a:r>
              <a:rPr sz="2800" spc="-1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desarrollo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de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la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jornada</a:t>
            </a:r>
            <a:endParaRPr sz="2800" dirty="0">
              <a:latin typeface="Arial MT"/>
              <a:cs typeface="Arial MT"/>
            </a:endParaRPr>
          </a:p>
          <a:p>
            <a:pPr marL="527685" marR="718820" indent="-515620">
              <a:lnSpc>
                <a:spcPts val="3020"/>
              </a:lnSpc>
              <a:spcBef>
                <a:spcPts val="1010"/>
              </a:spcBef>
              <a:buFont typeface="Wingdings"/>
              <a:buChar char=""/>
              <a:tabLst>
                <a:tab pos="527685" algn="l"/>
                <a:tab pos="528320" algn="l"/>
              </a:tabLst>
            </a:pPr>
            <a:r>
              <a:rPr lang="es-ES" sz="2800" spc="-5" dirty="0" smtClean="0">
                <a:latin typeface="Arial MT"/>
                <a:cs typeface="Arial MT"/>
              </a:rPr>
              <a:t>Una a</a:t>
            </a:r>
            <a:r>
              <a:rPr sz="2800" spc="-5" dirty="0" err="1" smtClean="0">
                <a:latin typeface="Arial MT"/>
                <a:cs typeface="Arial MT"/>
              </a:rPr>
              <a:t>ctitu</a:t>
            </a:r>
            <a:r>
              <a:rPr lang="es-ES" sz="2800" spc="-5" dirty="0" smtClean="0">
                <a:latin typeface="Arial MT"/>
                <a:cs typeface="Arial MT"/>
              </a:rPr>
              <a:t>d </a:t>
            </a:r>
            <a:r>
              <a:rPr sz="2800" spc="-5" dirty="0" err="1" smtClean="0">
                <a:latin typeface="Arial MT"/>
                <a:cs typeface="Arial MT"/>
              </a:rPr>
              <a:t>propositiva</a:t>
            </a:r>
            <a:r>
              <a:rPr sz="2800" spc="10" dirty="0" smtClean="0">
                <a:latin typeface="Arial MT"/>
                <a:cs typeface="Arial MT"/>
              </a:rPr>
              <a:t> </a:t>
            </a:r>
            <a:r>
              <a:rPr sz="2800" spc="-5" dirty="0" smtClean="0">
                <a:latin typeface="Arial MT"/>
                <a:cs typeface="Arial MT"/>
              </a:rPr>
              <a:t>y</a:t>
            </a:r>
            <a:r>
              <a:rPr lang="es-ES" sz="2800" spc="-5" dirty="0" smtClean="0">
                <a:latin typeface="Arial MT"/>
                <a:cs typeface="Arial MT"/>
              </a:rPr>
              <a:t> </a:t>
            </a:r>
            <a:r>
              <a:rPr sz="2800" dirty="0" err="1" smtClean="0">
                <a:latin typeface="Arial MT"/>
                <a:cs typeface="Arial MT"/>
              </a:rPr>
              <a:t>proactiva</a:t>
            </a:r>
            <a:r>
              <a:rPr sz="2800" dirty="0">
                <a:latin typeface="Arial MT"/>
                <a:cs typeface="Arial MT"/>
              </a:rPr>
              <a:t>.</a:t>
            </a:r>
          </a:p>
          <a:p>
            <a:pPr marL="527685" indent="-515620">
              <a:lnSpc>
                <a:spcPct val="100000"/>
              </a:lnSpc>
              <a:spcBef>
                <a:spcPts val="620"/>
              </a:spcBef>
              <a:buFont typeface="Wingdings"/>
              <a:buChar char=""/>
              <a:tabLst>
                <a:tab pos="527685" algn="l"/>
                <a:tab pos="528320" algn="l"/>
              </a:tabLst>
            </a:pPr>
            <a:r>
              <a:rPr sz="2800" spc="-5" dirty="0">
                <a:latin typeface="Arial MT"/>
                <a:cs typeface="Arial MT"/>
              </a:rPr>
              <a:t>Dar</a:t>
            </a:r>
            <a:r>
              <a:rPr sz="2800" spc="1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buen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manejo</a:t>
            </a:r>
            <a:r>
              <a:rPr sz="2800" spc="1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al</a:t>
            </a:r>
            <a:r>
              <a:rPr sz="2800" dirty="0">
                <a:latin typeface="Arial MT"/>
                <a:cs typeface="Arial MT"/>
              </a:rPr>
              <a:t> uso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la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palabra.</a:t>
            </a:r>
          </a:p>
          <a:p>
            <a:pPr marL="527685" marR="145415" indent="-515620">
              <a:lnSpc>
                <a:spcPts val="3020"/>
              </a:lnSpc>
              <a:spcBef>
                <a:spcPts val="1045"/>
              </a:spcBef>
              <a:buFont typeface="Wingdings"/>
              <a:buChar char=""/>
              <a:tabLst>
                <a:tab pos="527685" algn="l"/>
                <a:tab pos="528320" algn="l"/>
              </a:tabLst>
            </a:pPr>
            <a:r>
              <a:rPr sz="2800" spc="-70" dirty="0">
                <a:latin typeface="Arial MT"/>
                <a:cs typeface="Arial MT"/>
              </a:rPr>
              <a:t>Tomar</a:t>
            </a:r>
            <a:r>
              <a:rPr sz="2800" spc="3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apuntes</a:t>
            </a:r>
            <a:r>
              <a:rPr sz="2800" spc="2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y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definir</a:t>
            </a:r>
            <a:r>
              <a:rPr sz="2800" spc="1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compromisos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frente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a </a:t>
            </a:r>
            <a:r>
              <a:rPr sz="2800" dirty="0">
                <a:latin typeface="Arial MT"/>
                <a:cs typeface="Arial MT"/>
              </a:rPr>
              <a:t>la temática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vista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587500"/>
            <a:ext cx="4419600" cy="444795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646339"/>
            <a:ext cx="9073243" cy="941161"/>
          </a:xfrm>
        </p:spPr>
        <p:txBody>
          <a:bodyPr/>
          <a:lstStyle/>
          <a:p>
            <a:r>
              <a:rPr lang="es-ES" dirty="0" smtClean="0"/>
              <a:t>REGLAS DEL JUEGO  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6C81C67-0B54-8F73-E608-CC83273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24518"/>
            <a:ext cx="9073243" cy="941161"/>
          </a:xfrm>
        </p:spPr>
        <p:txBody>
          <a:bodyPr/>
          <a:lstStyle/>
          <a:p>
            <a:r>
              <a:rPr lang="es-ES" dirty="0"/>
              <a:t>NUESTROS RESULTADOS FURAG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803398"/>
            <a:ext cx="11887178" cy="41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24518"/>
            <a:ext cx="9073243" cy="941161"/>
          </a:xfrm>
        </p:spPr>
        <p:txBody>
          <a:bodyPr/>
          <a:lstStyle/>
          <a:p>
            <a:r>
              <a:rPr lang="es-ES" dirty="0"/>
              <a:t>R</a:t>
            </a:r>
            <a:r>
              <a:rPr lang="es-ES" dirty="0" smtClean="0"/>
              <a:t>evisión </a:t>
            </a:r>
            <a:r>
              <a:rPr lang="es-ES" dirty="0"/>
              <a:t>de resultados y trazabilidad MIPG años 2022 – 2023.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63" y="1636143"/>
            <a:ext cx="10129837" cy="43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7274892" y="2300557"/>
            <a:ext cx="49171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PARA EL 2025 QUE DESAFÍOS TENEMOS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88457"/>
            <a:ext cx="6436692" cy="38754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0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413" y="1650851"/>
            <a:ext cx="8923496" cy="44611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24518"/>
            <a:ext cx="9518316" cy="941161"/>
          </a:xfrm>
        </p:spPr>
        <p:txBody>
          <a:bodyPr/>
          <a:lstStyle/>
          <a:p>
            <a:r>
              <a:rPr lang="es-ES" dirty="0" smtClean="0"/>
              <a:t>PLAN DE TRABAJO MODELO INTEGRADO DE PLANEACIÓN Y GESTIÓN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08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REGLA DE ORO DEL SISTEMA INTEGRADO DE GESTIÓN 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4999"/>
          <a:stretch/>
        </p:blipFill>
        <p:spPr>
          <a:xfrm>
            <a:off x="661737" y="1613521"/>
            <a:ext cx="6244389" cy="42603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7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60451" y="1445079"/>
            <a:ext cx="4564379" cy="46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8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APLICAR LA MEJORA CONTINUA 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913" y="1804736"/>
            <a:ext cx="4362450" cy="4114800"/>
          </a:xfrm>
          <a:prstGeom prst="rect">
            <a:avLst/>
          </a:prstGeom>
        </p:spPr>
      </p:pic>
      <p:pic>
        <p:nvPicPr>
          <p:cNvPr id="5" name="object 5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8595" y="1205081"/>
            <a:ext cx="3689604" cy="55686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0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38196"/>
            <a:ext cx="6376737" cy="45618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781598" y="1852693"/>
            <a:ext cx="491710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INDUCCIÓN AL SISTEMA DE SEGURIDAD Y SALUD EN EL TRABAJO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546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695" y="491887"/>
            <a:ext cx="9073243" cy="941161"/>
          </a:xfrm>
        </p:spPr>
        <p:txBody>
          <a:bodyPr/>
          <a:lstStyle/>
          <a:p>
            <a:r>
              <a:rPr lang="es-CO" dirty="0"/>
              <a:t>¿QUE ES EL SG-SST? </a:t>
            </a:r>
            <a:br>
              <a:rPr lang="es-CO" dirty="0"/>
            </a:b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85DFF67-1106-4A2F-B099-589A06860FDF}"/>
              </a:ext>
            </a:extLst>
          </p:cNvPr>
          <p:cNvSpPr txBox="1"/>
          <p:nvPr/>
        </p:nvSpPr>
        <p:spPr>
          <a:xfrm>
            <a:off x="1030532" y="2667698"/>
            <a:ext cx="4850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Consiste en la planeación, organización, ejecución, control y evaluación de todas aquellas actividades tendientes a controlar los riesgos que puedan afectar la seguridad y salud en el trabajo</a:t>
            </a:r>
            <a:r>
              <a:rPr lang="es-ES" dirty="0"/>
              <a:t>.</a:t>
            </a:r>
            <a:endParaRPr lang="es-CO" dirty="0"/>
          </a:p>
        </p:txBody>
      </p:sp>
      <p:pic>
        <p:nvPicPr>
          <p:cNvPr id="5" name="Picture 2" descr="CÓMO ESTRUCTURAR UN SGSST? | SSTPlus">
            <a:extLst>
              <a:ext uri="{FF2B5EF4-FFF2-40B4-BE49-F238E27FC236}">
                <a16:creationId xmlns:a16="http://schemas.microsoft.com/office/drawing/2014/main" xmlns="" id="{52404112-9181-4CEB-AD76-76C35C02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209" y="2077457"/>
            <a:ext cx="4706708" cy="33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79" y="586099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0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6E9899B-68D2-45F9-9C1C-D4AF1448ADDC}"/>
              </a:ext>
            </a:extLst>
          </p:cNvPr>
          <p:cNvSpPr txBox="1">
            <a:spLocks/>
          </p:cNvSpPr>
          <p:nvPr/>
        </p:nvSpPr>
        <p:spPr>
          <a:xfrm>
            <a:off x="1572126" y="243380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mtClean="0">
                <a:solidFill>
                  <a:schemeClr val="accent1">
                    <a:lumMod val="75000"/>
                  </a:schemeClr>
                </a:solidFill>
              </a:rPr>
              <a:t>REQUISITOS GENERALES DEL SG- SST </a:t>
            </a:r>
            <a:endParaRPr lang="es-CO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">
            <a:extLst>
              <a:ext uri="{FF2B5EF4-FFF2-40B4-BE49-F238E27FC236}">
                <a16:creationId xmlns:a16="http://schemas.microsoft.com/office/drawing/2014/main" xmlns="" id="{F3AE6044-364B-4E9C-8BFD-154BEAEF50CE}"/>
              </a:ext>
            </a:extLst>
          </p:cNvPr>
          <p:cNvGrpSpPr/>
          <p:nvPr/>
        </p:nvGrpSpPr>
        <p:grpSpPr>
          <a:xfrm>
            <a:off x="203737" y="361611"/>
            <a:ext cx="9859471" cy="749306"/>
            <a:chOff x="1020711" y="509651"/>
            <a:chExt cx="8430895" cy="475615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xmlns="" id="{7AC0819F-4785-45B1-97FA-9C16BCA59A0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7176" y="515124"/>
              <a:ext cx="8423910" cy="470141"/>
            </a:xfrm>
            <a:prstGeom prst="rect">
              <a:avLst/>
            </a:prstGeom>
          </p:spPr>
        </p:pic>
        <p:pic>
          <p:nvPicPr>
            <p:cNvPr id="6" name="object 9">
              <a:extLst>
                <a:ext uri="{FF2B5EF4-FFF2-40B4-BE49-F238E27FC236}">
                  <a16:creationId xmlns:a16="http://schemas.microsoft.com/office/drawing/2014/main" xmlns="" id="{56F55583-AA68-4E78-A917-62099C492DE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0711" y="509651"/>
              <a:ext cx="8405101" cy="450469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4BFDFC8-724C-41EB-91AD-181857C0254F}"/>
              </a:ext>
            </a:extLst>
          </p:cNvPr>
          <p:cNvSpPr txBox="1"/>
          <p:nvPr/>
        </p:nvSpPr>
        <p:spPr>
          <a:xfrm>
            <a:off x="721096" y="1720515"/>
            <a:ext cx="5300797" cy="432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95"/>
              </a:spcBef>
              <a:tabLst>
                <a:tab pos="830580" algn="l"/>
                <a:tab pos="1756410" algn="l"/>
                <a:tab pos="3371850" algn="l"/>
                <a:tab pos="3816350" algn="l"/>
                <a:tab pos="5107305" algn="l"/>
              </a:tabLst>
            </a:pPr>
            <a:r>
              <a:rPr lang="es-ES" sz="1800" b="1" dirty="0">
                <a:latin typeface="Arial"/>
                <a:cs typeface="Arial"/>
              </a:rPr>
              <a:t>La</a:t>
            </a:r>
            <a:r>
              <a:rPr lang="es-ES" sz="1800" b="1" spc="-10" dirty="0">
                <a:latin typeface="Arial"/>
                <a:cs typeface="Arial"/>
              </a:rPr>
              <a:t> </a:t>
            </a:r>
            <a:r>
              <a:rPr lang="es-ES" sz="1800" b="1" spc="-40" dirty="0">
                <a:latin typeface="Arial"/>
                <a:cs typeface="Arial"/>
              </a:rPr>
              <a:t>EDAT</a:t>
            </a:r>
            <a:r>
              <a:rPr lang="es-ES" sz="1800" b="1" spc="1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S.A. </a:t>
            </a:r>
            <a:r>
              <a:rPr lang="es-ES" sz="1800" b="1" spc="-45" dirty="0">
                <a:latin typeface="Arial"/>
                <a:cs typeface="Arial"/>
              </a:rPr>
              <a:t>E.S.P.</a:t>
            </a:r>
            <a:r>
              <a:rPr lang="es-ES" sz="1800" b="1" spc="-10" dirty="0">
                <a:latin typeface="Arial"/>
                <a:cs typeface="Arial"/>
              </a:rPr>
              <a:t> </a:t>
            </a:r>
            <a:r>
              <a:rPr lang="es-ES" sz="1800" b="1" dirty="0">
                <a:latin typeface="Arial"/>
                <a:cs typeface="Arial"/>
              </a:rPr>
              <a:t>OFICIAL,</a:t>
            </a:r>
            <a:r>
              <a:rPr lang="es-ES" sz="1800" b="1" spc="-5" dirty="0">
                <a:latin typeface="Arial"/>
                <a:cs typeface="Arial"/>
              </a:rPr>
              <a:t> se compromete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con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la</a:t>
            </a:r>
            <a:r>
              <a:rPr lang="es-ES" sz="1800" b="1" spc="10" dirty="0">
                <a:latin typeface="Arial"/>
                <a:cs typeface="Arial"/>
              </a:rPr>
              <a:t> </a:t>
            </a:r>
            <a:r>
              <a:rPr lang="es-ES" sz="1800" b="1" dirty="0">
                <a:latin typeface="Arial"/>
                <a:cs typeface="Arial"/>
              </a:rPr>
              <a:t>protección</a:t>
            </a:r>
            <a:r>
              <a:rPr lang="es-ES" sz="1800" b="1" spc="2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y</a:t>
            </a:r>
            <a:r>
              <a:rPr lang="es-ES" sz="1800" b="1" spc="20" dirty="0">
                <a:latin typeface="Arial"/>
                <a:cs typeface="Arial"/>
              </a:rPr>
              <a:t> </a:t>
            </a:r>
            <a:r>
              <a:rPr lang="es-ES" sz="1800" b="1" dirty="0">
                <a:latin typeface="Arial"/>
                <a:cs typeface="Arial"/>
              </a:rPr>
              <a:t>bienestar</a:t>
            </a:r>
            <a:r>
              <a:rPr lang="es-ES" sz="1800" b="1" spc="25" dirty="0">
                <a:latin typeface="Arial"/>
                <a:cs typeface="Arial"/>
              </a:rPr>
              <a:t> </a:t>
            </a:r>
            <a:r>
              <a:rPr lang="es-ES" sz="1800" b="1" dirty="0">
                <a:latin typeface="Arial"/>
                <a:cs typeface="Arial"/>
              </a:rPr>
              <a:t>físico, </a:t>
            </a:r>
            <a:r>
              <a:rPr lang="es-ES" sz="1800" b="1" spc="-5" dirty="0">
                <a:latin typeface="Arial"/>
                <a:cs typeface="Arial"/>
              </a:rPr>
              <a:t>mental	y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social	de</a:t>
            </a:r>
            <a:r>
              <a:rPr lang="es-ES" sz="1800" b="1" spc="1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todos sus colaboradores</a:t>
            </a:r>
            <a:r>
              <a:rPr lang="es-ES" sz="1800" b="1" spc="4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y demás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partes</a:t>
            </a:r>
            <a:r>
              <a:rPr lang="es-ES" sz="1800" b="1" spc="2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interesadas,</a:t>
            </a:r>
            <a:r>
              <a:rPr lang="es-ES" sz="1800" b="1" spc="3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a </a:t>
            </a:r>
            <a:r>
              <a:rPr lang="es-ES" sz="1800" b="1" spc="-10" dirty="0">
                <a:latin typeface="Arial"/>
                <a:cs typeface="Arial"/>
              </a:rPr>
              <a:t>través</a:t>
            </a:r>
            <a:r>
              <a:rPr lang="es-ES" sz="1800" b="1" spc="4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de</a:t>
            </a:r>
            <a:r>
              <a:rPr lang="es-ES" sz="1800" b="1" spc="1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la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implementación</a:t>
            </a:r>
            <a:r>
              <a:rPr lang="es-ES" sz="1800" b="1" spc="2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y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mejora</a:t>
            </a:r>
            <a:r>
              <a:rPr lang="es-ES" sz="1800" b="1" spc="25" dirty="0">
                <a:latin typeface="Arial"/>
                <a:cs typeface="Arial"/>
              </a:rPr>
              <a:t> </a:t>
            </a:r>
            <a:r>
              <a:rPr lang="es-ES" sz="1800" b="1" dirty="0">
                <a:latin typeface="Arial"/>
                <a:cs typeface="Arial"/>
              </a:rPr>
              <a:t>continua del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Sistema </a:t>
            </a:r>
            <a:r>
              <a:rPr lang="es-ES" sz="1800" b="1" spc="-515" dirty="0">
                <a:latin typeface="Arial"/>
                <a:cs typeface="Arial"/>
              </a:rPr>
              <a:t> </a:t>
            </a:r>
            <a:r>
              <a:rPr lang="es-ES" sz="1800" b="1" dirty="0">
                <a:latin typeface="Arial"/>
                <a:cs typeface="Arial"/>
              </a:rPr>
              <a:t>de</a:t>
            </a:r>
            <a:r>
              <a:rPr lang="es-ES" sz="1800" b="1" spc="-5" dirty="0">
                <a:latin typeface="Arial"/>
                <a:cs typeface="Arial"/>
              </a:rPr>
              <a:t> </a:t>
            </a:r>
            <a:r>
              <a:rPr lang="es-ES" sz="1800" b="1" dirty="0">
                <a:latin typeface="Arial"/>
                <a:cs typeface="Arial"/>
              </a:rPr>
              <a:t>Gestión</a:t>
            </a:r>
            <a:r>
              <a:rPr lang="es-ES" sz="1800" b="1" spc="15" dirty="0">
                <a:latin typeface="Arial"/>
                <a:cs typeface="Arial"/>
              </a:rPr>
              <a:t> </a:t>
            </a:r>
            <a:r>
              <a:rPr lang="es-ES" sz="1800" b="1" dirty="0">
                <a:latin typeface="Arial"/>
                <a:cs typeface="Arial"/>
              </a:rPr>
              <a:t>de</a:t>
            </a:r>
            <a:r>
              <a:rPr lang="es-ES" sz="1800" b="1" spc="-5" dirty="0">
                <a:latin typeface="Arial"/>
                <a:cs typeface="Arial"/>
              </a:rPr>
              <a:t> Seguridad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y</a:t>
            </a:r>
            <a:r>
              <a:rPr lang="es-ES" sz="1800" b="1" spc="1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Salud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en</a:t>
            </a:r>
            <a:r>
              <a:rPr lang="es-ES" sz="1800" b="1" spc="1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el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trabajo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35" dirty="0">
                <a:latin typeface="Arial"/>
                <a:cs typeface="Arial"/>
              </a:rPr>
              <a:t>SG-SST,</a:t>
            </a:r>
            <a:r>
              <a:rPr lang="es-ES" sz="1800" b="1" spc="-5" dirty="0">
                <a:latin typeface="Arial"/>
                <a:cs typeface="Arial"/>
              </a:rPr>
              <a:t> que</a:t>
            </a:r>
            <a:r>
              <a:rPr lang="es-ES" sz="1800" b="1" spc="2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inicia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con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la identificación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de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los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peligros,</a:t>
            </a:r>
            <a:r>
              <a:rPr lang="es-ES" sz="1800" b="1" spc="2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valoración,</a:t>
            </a:r>
            <a:r>
              <a:rPr lang="es-ES" sz="1800" b="1" spc="8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evaluación	</a:t>
            </a:r>
            <a:r>
              <a:rPr lang="es-ES" sz="1800" b="1" dirty="0">
                <a:latin typeface="Arial"/>
                <a:cs typeface="Arial"/>
              </a:rPr>
              <a:t>de riesgos </a:t>
            </a:r>
            <a:r>
              <a:rPr lang="es-ES" sz="1800" b="1" spc="-5" dirty="0">
                <a:latin typeface="Arial"/>
                <a:cs typeface="Arial"/>
              </a:rPr>
              <a:t>y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determinación</a:t>
            </a:r>
            <a:r>
              <a:rPr lang="es-ES" sz="1800" b="1" spc="7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de</a:t>
            </a:r>
            <a:r>
              <a:rPr lang="es-ES" sz="1800" b="1" spc="5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controles,	implementando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acciones</a:t>
            </a:r>
            <a:r>
              <a:rPr lang="es-ES" sz="1800" b="1" spc="2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orientadas</a:t>
            </a:r>
            <a:r>
              <a:rPr lang="es-ES" sz="1800" b="1" spc="2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a la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intervención</a:t>
            </a:r>
            <a:r>
              <a:rPr lang="es-ES" sz="1800" b="1" spc="6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de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las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condiciones</a:t>
            </a:r>
            <a:r>
              <a:rPr lang="es-ES" sz="1800" b="1" spc="1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de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trabajo</a:t>
            </a:r>
            <a:r>
              <a:rPr lang="es-ES" sz="1800" b="1" spc="2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y actos</a:t>
            </a:r>
            <a:r>
              <a:rPr lang="es-ES" sz="1800" b="1" spc="3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inseguros,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fomentando</a:t>
            </a:r>
            <a:r>
              <a:rPr lang="es-ES" sz="1800" b="1" spc="2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así</a:t>
            </a:r>
            <a:r>
              <a:rPr lang="es-ES" sz="1800" b="1" spc="1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una cultura</a:t>
            </a:r>
            <a:r>
              <a:rPr lang="es-ES" sz="1800" b="1" spc="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preventiva,</a:t>
            </a:r>
            <a:r>
              <a:rPr lang="es-ES" sz="1800" b="1" spc="6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que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disminuya</a:t>
            </a:r>
            <a:r>
              <a:rPr lang="es-ES" sz="1800" b="1" spc="4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los	</a:t>
            </a:r>
            <a:r>
              <a:rPr lang="es-ES" sz="1800" b="1" dirty="0">
                <a:latin typeface="Arial"/>
                <a:cs typeface="Arial"/>
              </a:rPr>
              <a:t>incidentes,</a:t>
            </a:r>
            <a:r>
              <a:rPr lang="es-ES" sz="1800" b="1" spc="1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accidentes</a:t>
            </a:r>
            <a:r>
              <a:rPr lang="es-ES" sz="1800" b="1" spc="1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y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enfermedades</a:t>
            </a:r>
            <a:r>
              <a:rPr lang="es-ES" sz="1800" b="1" spc="5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laborales,</a:t>
            </a:r>
            <a:r>
              <a:rPr lang="es-ES" sz="1800" b="1" spc="2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en</a:t>
            </a:r>
            <a:r>
              <a:rPr lang="es-ES" sz="1800" b="1" spc="15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cumplimiento</a:t>
            </a:r>
            <a:r>
              <a:rPr lang="es-ES" sz="1800" b="1" spc="30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del 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spc="-5" dirty="0">
                <a:latin typeface="Arial"/>
                <a:cs typeface="Arial"/>
              </a:rPr>
              <a:t>marco</a:t>
            </a:r>
            <a:r>
              <a:rPr lang="es-ES" sz="1800" b="1" spc="20" dirty="0">
                <a:latin typeface="Arial"/>
                <a:cs typeface="Arial"/>
              </a:rPr>
              <a:t> </a:t>
            </a:r>
            <a:r>
              <a:rPr lang="es-ES" sz="1800" b="1" spc="-10" dirty="0">
                <a:latin typeface="Arial"/>
                <a:cs typeface="Arial"/>
              </a:rPr>
              <a:t>normativo</a:t>
            </a:r>
            <a:r>
              <a:rPr lang="es-ES" sz="1800" b="1" spc="50" dirty="0">
                <a:latin typeface="Arial"/>
                <a:cs typeface="Arial"/>
              </a:rPr>
              <a:t> </a:t>
            </a:r>
            <a:r>
              <a:rPr lang="es-ES" sz="1800" b="1" spc="-10" dirty="0">
                <a:latin typeface="Arial"/>
                <a:cs typeface="Arial"/>
              </a:rPr>
              <a:t>vigente.</a:t>
            </a:r>
            <a:endParaRPr lang="es-ES" sz="1800" dirty="0">
              <a:latin typeface="Arial"/>
              <a:cs typeface="Arial"/>
            </a:endParaRPr>
          </a:p>
        </p:txBody>
      </p:sp>
      <p:pic>
        <p:nvPicPr>
          <p:cNvPr id="8" name="Picture 2" descr="Política de Seguridad y Salud en el Trabajo | Temporal S.A">
            <a:extLst>
              <a:ext uri="{FF2B5EF4-FFF2-40B4-BE49-F238E27FC236}">
                <a16:creationId xmlns:a16="http://schemas.microsoft.com/office/drawing/2014/main" xmlns="" id="{45CFF7C7-BD32-4B15-9026-26A52FFB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78" y="2056875"/>
            <a:ext cx="3727175" cy="3074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3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6C81C67-0B54-8F73-E608-CC8327398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13" name="object 3"/>
          <p:cNvSpPr txBox="1"/>
          <p:nvPr/>
        </p:nvSpPr>
        <p:spPr>
          <a:xfrm>
            <a:off x="0" y="2069616"/>
            <a:ext cx="6705600" cy="37189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4" indent="-342900" algn="just">
              <a:lnSpc>
                <a:spcPct val="100000"/>
              </a:lnSpc>
              <a:spcBef>
                <a:spcPts val="100"/>
              </a:spcBef>
              <a:buSzPct val="95833"/>
              <a:buFont typeface="Wingdings" panose="05000000000000000000" pitchFamily="2" charset="2"/>
              <a:buChar char="ü"/>
              <a:tabLst>
                <a:tab pos="253365" algn="l"/>
              </a:tabLst>
            </a:pPr>
            <a:r>
              <a:rPr sz="2400" spc="-10" dirty="0">
                <a:latin typeface="Calibri"/>
                <a:cs typeface="Calibri"/>
              </a:rPr>
              <a:t>Familiarizar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funcionario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contratista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204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EDAT</a:t>
            </a:r>
            <a:r>
              <a:rPr sz="2400" spc="204" dirty="0">
                <a:latin typeface="Calibri"/>
                <a:cs typeface="Calibri"/>
              </a:rPr>
              <a:t> </a:t>
            </a:r>
            <a:r>
              <a:rPr sz="2400" spc="5" dirty="0" smtClean="0">
                <a:latin typeface="Calibri"/>
                <a:cs typeface="Calibri"/>
              </a:rPr>
              <a:t>S.A.</a:t>
            </a:r>
            <a:r>
              <a:rPr lang="es-ES" sz="2400" dirty="0">
                <a:latin typeface="Calibri"/>
                <a:cs typeface="Calibri"/>
              </a:rPr>
              <a:t> </a:t>
            </a:r>
            <a:r>
              <a:rPr sz="2400" spc="-55" dirty="0" smtClean="0">
                <a:latin typeface="Calibri"/>
                <a:cs typeface="Calibri"/>
              </a:rPr>
              <a:t>E.S.P</a:t>
            </a:r>
            <a:r>
              <a:rPr sz="2400" spc="-55" dirty="0">
                <a:latin typeface="Calibri"/>
                <a:cs typeface="Calibri"/>
              </a:rPr>
              <a:t>. </a:t>
            </a:r>
            <a:r>
              <a:rPr sz="2400" spc="-10" dirty="0">
                <a:latin typeface="Calibri"/>
                <a:cs typeface="Calibri"/>
              </a:rPr>
              <a:t>OFICIAL con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administración pública, </a:t>
            </a:r>
            <a:r>
              <a:rPr sz="2400" dirty="0">
                <a:latin typeface="Calibri"/>
                <a:cs typeface="Calibri"/>
              </a:rPr>
              <a:t>e </a:t>
            </a:r>
            <a:r>
              <a:rPr lang="es-ES" sz="2400" spc="-5" dirty="0" smtClean="0">
                <a:latin typeface="Calibri"/>
                <a:cs typeface="Calibri"/>
              </a:rPr>
              <a:t>iniciar </a:t>
            </a:r>
            <a:r>
              <a:rPr sz="2400" dirty="0" smtClean="0">
                <a:latin typeface="Calibri"/>
                <a:cs typeface="Calibri"/>
              </a:rPr>
              <a:t>el </a:t>
            </a:r>
            <a:r>
              <a:rPr sz="2400" spc="-10" dirty="0">
                <a:latin typeface="Calibri"/>
                <a:cs typeface="Calibri"/>
              </a:rPr>
              <a:t>proceso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0" dirty="0" smtClean="0">
                <a:latin typeface="Calibri"/>
                <a:cs typeface="Calibri"/>
              </a:rPr>
              <a:t>compression</a:t>
            </a:r>
            <a:r>
              <a:rPr lang="es-ES" sz="2400" spc="-10" dirty="0" smtClean="0">
                <a:latin typeface="Calibri"/>
                <a:cs typeface="Calibri"/>
              </a:rPr>
              <a:t> y apropiación </a:t>
            </a:r>
            <a:r>
              <a:rPr sz="2400" spc="-10" dirty="0" smtClean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cultura </a:t>
            </a:r>
            <a:r>
              <a:rPr sz="2400" spc="-5" dirty="0">
                <a:latin typeface="Calibri"/>
                <a:cs typeface="Calibri"/>
              </a:rPr>
              <a:t>del </a:t>
            </a:r>
            <a:r>
              <a:rPr sz="2400" dirty="0">
                <a:latin typeface="Calibri"/>
                <a:cs typeface="Calibri"/>
              </a:rPr>
              <a:t>servicio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público orientada </a:t>
            </a:r>
            <a:r>
              <a:rPr sz="2400" dirty="0">
                <a:latin typeface="Calibri"/>
                <a:cs typeface="Calibri"/>
              </a:rPr>
              <a:t>a la </a:t>
            </a:r>
            <a:r>
              <a:rPr sz="2400" spc="-10" dirty="0">
                <a:latin typeface="Calibri"/>
                <a:cs typeface="Calibri"/>
              </a:rPr>
              <a:t>generación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0" dirty="0">
                <a:latin typeface="Calibri"/>
                <a:cs typeface="Calibri"/>
              </a:rPr>
              <a:t>resultados </a:t>
            </a:r>
            <a:r>
              <a:rPr sz="2400" spc="-5" dirty="0">
                <a:latin typeface="Calibri"/>
                <a:cs typeface="Calibri"/>
              </a:rPr>
              <a:t>sociales,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sustentado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valores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que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propendan</a:t>
            </a:r>
            <a:r>
              <a:rPr sz="2400" spc="-5" dirty="0">
                <a:latin typeface="Calibri"/>
                <a:cs typeface="Calibri"/>
              </a:rPr>
              <a:t> por</a:t>
            </a:r>
            <a:r>
              <a:rPr sz="2400" dirty="0">
                <a:latin typeface="Calibri"/>
                <a:cs typeface="Calibri"/>
              </a:rPr>
              <a:t> el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interés </a:t>
            </a:r>
            <a:r>
              <a:rPr sz="2400" spc="-10" dirty="0">
                <a:latin typeface="Calibri"/>
                <a:cs typeface="Calibri"/>
              </a:rPr>
              <a:t> general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 el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lang="es-ES" sz="2400" spc="-5" dirty="0">
                <a:latin typeface="Calibri"/>
                <a:cs typeface="Calibri"/>
              </a:rPr>
              <a:t>b</a:t>
            </a:r>
            <a:r>
              <a:rPr sz="2400" spc="-5" dirty="0" err="1" smtClean="0">
                <a:latin typeface="Calibri"/>
                <a:cs typeface="Calibri"/>
              </a:rPr>
              <a:t>ien</a:t>
            </a:r>
            <a:r>
              <a:rPr sz="2400" spc="15" dirty="0" smtClean="0">
                <a:latin typeface="Calibri"/>
                <a:cs typeface="Calibri"/>
              </a:rPr>
              <a:t> </a:t>
            </a:r>
            <a:r>
              <a:rPr lang="es-ES" sz="2400" spc="-10" dirty="0" smtClean="0">
                <a:latin typeface="Calibri"/>
                <a:cs typeface="Calibri"/>
              </a:rPr>
              <a:t>común</a:t>
            </a:r>
            <a:r>
              <a:rPr sz="2400" spc="-10" dirty="0" smtClean="0">
                <a:latin typeface="Calibri"/>
                <a:cs typeface="Calibri"/>
              </a:rPr>
              <a:t>.</a:t>
            </a:r>
            <a:endParaRPr lang="es-ES" sz="2400" spc="-10" dirty="0">
              <a:latin typeface="Calibri"/>
              <a:cs typeface="Calibri"/>
            </a:endParaRPr>
          </a:p>
          <a:p>
            <a:pPr marL="354964" indent="-342900" algn="just">
              <a:lnSpc>
                <a:spcPct val="100000"/>
              </a:lnSpc>
              <a:spcBef>
                <a:spcPts val="100"/>
              </a:spcBef>
              <a:buSzPct val="95833"/>
              <a:buFont typeface="Wingdings" panose="05000000000000000000" pitchFamily="2" charset="2"/>
              <a:buChar char="ü"/>
              <a:tabLst>
                <a:tab pos="253365" algn="l"/>
              </a:tabLst>
            </a:pPr>
            <a:r>
              <a:rPr lang="es-ES" sz="2400" spc="-10" dirty="0" smtClean="0">
                <a:latin typeface="Calibri"/>
                <a:cs typeface="Calibri"/>
              </a:rPr>
              <a:t>Proporcionar a los funcionarios antiguos, una herramienta que facilite su actualización y mejora continua en el desarrollo de sus actividades 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1549400"/>
            <a:ext cx="5346700" cy="4597399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918"/>
            <a:ext cx="9073243" cy="941161"/>
          </a:xfrm>
        </p:spPr>
        <p:txBody>
          <a:bodyPr/>
          <a:lstStyle/>
          <a:p>
            <a:pPr algn="ctr"/>
            <a:r>
              <a:rPr lang="es-ES" dirty="0" smtClean="0"/>
              <a:t>OBJETIVOS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07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xmlns="" id="{35DB244D-DBC7-4DB5-97AE-9B6258B175E4}"/>
              </a:ext>
            </a:extLst>
          </p:cNvPr>
          <p:cNvGrpSpPr/>
          <p:nvPr/>
        </p:nvGrpSpPr>
        <p:grpSpPr>
          <a:xfrm>
            <a:off x="985919" y="619617"/>
            <a:ext cx="4022725" cy="412750"/>
            <a:chOff x="867346" y="467741"/>
            <a:chExt cx="4022725" cy="412750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xmlns="" id="{3B6DFAE6-E264-4C53-82EA-1868601B252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3251" y="473976"/>
              <a:ext cx="250685" cy="406133"/>
            </a:xfrm>
            <a:prstGeom prst="rect">
              <a:avLst/>
            </a:prstGeom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xmlns="" id="{46FD393F-0B85-47E1-9D38-7DC8721E1E8D}"/>
                </a:ext>
              </a:extLst>
            </p:cNvPr>
            <p:cNvSpPr/>
            <p:nvPr/>
          </p:nvSpPr>
          <p:spPr>
            <a:xfrm>
              <a:off x="871918" y="472313"/>
              <a:ext cx="222250" cy="378460"/>
            </a:xfrm>
            <a:custGeom>
              <a:avLst/>
              <a:gdLst/>
              <a:ahLst/>
              <a:cxnLst/>
              <a:rect l="l" t="t" r="r" b="b"/>
              <a:pathLst>
                <a:path w="222250" h="378459">
                  <a:moveTo>
                    <a:pt x="110947" y="0"/>
                  </a:moveTo>
                  <a:lnTo>
                    <a:pt x="68813" y="5786"/>
                  </a:lnTo>
                  <a:lnTo>
                    <a:pt x="26660" y="30861"/>
                  </a:lnTo>
                  <a:lnTo>
                    <a:pt x="4575" y="70955"/>
                  </a:lnTo>
                  <a:lnTo>
                    <a:pt x="646" y="112649"/>
                  </a:lnTo>
                  <a:lnTo>
                    <a:pt x="0" y="158750"/>
                  </a:lnTo>
                  <a:lnTo>
                    <a:pt x="0" y="219456"/>
                  </a:lnTo>
                  <a:lnTo>
                    <a:pt x="642" y="265144"/>
                  </a:lnTo>
                  <a:lnTo>
                    <a:pt x="4780" y="308248"/>
                  </a:lnTo>
                  <a:lnTo>
                    <a:pt x="27688" y="348408"/>
                  </a:lnTo>
                  <a:lnTo>
                    <a:pt x="70056" y="372741"/>
                  </a:lnTo>
                  <a:lnTo>
                    <a:pt x="110947" y="378206"/>
                  </a:lnTo>
                  <a:lnTo>
                    <a:pt x="125977" y="377563"/>
                  </a:lnTo>
                  <a:lnTo>
                    <a:pt x="165481" y="367919"/>
                  </a:lnTo>
                  <a:lnTo>
                    <a:pt x="202958" y="338200"/>
                  </a:lnTo>
                  <a:lnTo>
                    <a:pt x="216810" y="309245"/>
                  </a:lnTo>
                  <a:lnTo>
                    <a:pt x="106895" y="309245"/>
                  </a:lnTo>
                  <a:lnTo>
                    <a:pt x="104368" y="307466"/>
                  </a:lnTo>
                  <a:lnTo>
                    <a:pt x="101439" y="279477"/>
                  </a:lnTo>
                  <a:lnTo>
                    <a:pt x="101514" y="91328"/>
                  </a:lnTo>
                  <a:lnTo>
                    <a:pt x="108280" y="68961"/>
                  </a:lnTo>
                  <a:lnTo>
                    <a:pt x="216887" y="68961"/>
                  </a:lnTo>
                  <a:lnTo>
                    <a:pt x="213725" y="59404"/>
                  </a:lnTo>
                  <a:lnTo>
                    <a:pt x="185377" y="21971"/>
                  </a:lnTo>
                  <a:lnTo>
                    <a:pt x="138874" y="2460"/>
                  </a:lnTo>
                  <a:lnTo>
                    <a:pt x="125263" y="617"/>
                  </a:lnTo>
                  <a:lnTo>
                    <a:pt x="110947" y="0"/>
                  </a:lnTo>
                  <a:close/>
                </a:path>
                <a:path w="222250" h="378459">
                  <a:moveTo>
                    <a:pt x="216887" y="68961"/>
                  </a:moveTo>
                  <a:lnTo>
                    <a:pt x="114947" y="68961"/>
                  </a:lnTo>
                  <a:lnTo>
                    <a:pt x="117411" y="70738"/>
                  </a:lnTo>
                  <a:lnTo>
                    <a:pt x="118757" y="74167"/>
                  </a:lnTo>
                  <a:lnTo>
                    <a:pt x="119641" y="77886"/>
                  </a:lnTo>
                  <a:lnTo>
                    <a:pt x="120272" y="83915"/>
                  </a:lnTo>
                  <a:lnTo>
                    <a:pt x="120650" y="92277"/>
                  </a:lnTo>
                  <a:lnTo>
                    <a:pt x="120770" y="266509"/>
                  </a:lnTo>
                  <a:lnTo>
                    <a:pt x="120648" y="279477"/>
                  </a:lnTo>
                  <a:lnTo>
                    <a:pt x="114706" y="309245"/>
                  </a:lnTo>
                  <a:lnTo>
                    <a:pt x="216810" y="309245"/>
                  </a:lnTo>
                  <a:lnTo>
                    <a:pt x="221473" y="265144"/>
                  </a:lnTo>
                  <a:lnTo>
                    <a:pt x="222122" y="219456"/>
                  </a:lnTo>
                  <a:lnTo>
                    <a:pt x="222122" y="158750"/>
                  </a:lnTo>
                  <a:lnTo>
                    <a:pt x="221438" y="112125"/>
                  </a:lnTo>
                  <a:lnTo>
                    <a:pt x="217294" y="70191"/>
                  </a:lnTo>
                  <a:lnTo>
                    <a:pt x="216887" y="68961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xmlns="" id="{5F86CEFF-7894-4547-95BB-11B59C8A512A}"/>
                </a:ext>
              </a:extLst>
            </p:cNvPr>
            <p:cNvSpPr/>
            <p:nvPr/>
          </p:nvSpPr>
          <p:spPr>
            <a:xfrm>
              <a:off x="871918" y="472313"/>
              <a:ext cx="222250" cy="378460"/>
            </a:xfrm>
            <a:custGeom>
              <a:avLst/>
              <a:gdLst/>
              <a:ahLst/>
              <a:cxnLst/>
              <a:rect l="l" t="t" r="r" b="b"/>
              <a:pathLst>
                <a:path w="222250" h="378459">
                  <a:moveTo>
                    <a:pt x="111378" y="68961"/>
                  </a:moveTo>
                  <a:lnTo>
                    <a:pt x="108280" y="68961"/>
                  </a:lnTo>
                  <a:lnTo>
                    <a:pt x="105829" y="70358"/>
                  </a:lnTo>
                  <a:lnTo>
                    <a:pt x="101346" y="102997"/>
                  </a:lnTo>
                  <a:lnTo>
                    <a:pt x="101346" y="268350"/>
                  </a:lnTo>
                  <a:lnTo>
                    <a:pt x="104368" y="307466"/>
                  </a:lnTo>
                  <a:lnTo>
                    <a:pt x="106895" y="309245"/>
                  </a:lnTo>
                  <a:lnTo>
                    <a:pt x="110731" y="309245"/>
                  </a:lnTo>
                  <a:lnTo>
                    <a:pt x="114706" y="309245"/>
                  </a:lnTo>
                  <a:lnTo>
                    <a:pt x="120777" y="265811"/>
                  </a:lnTo>
                  <a:lnTo>
                    <a:pt x="120777" y="102997"/>
                  </a:lnTo>
                  <a:lnTo>
                    <a:pt x="114947" y="68961"/>
                  </a:lnTo>
                  <a:lnTo>
                    <a:pt x="111378" y="68961"/>
                  </a:lnTo>
                  <a:close/>
                </a:path>
                <a:path w="222250" h="378459">
                  <a:moveTo>
                    <a:pt x="110947" y="0"/>
                  </a:moveTo>
                  <a:lnTo>
                    <a:pt x="151780" y="5518"/>
                  </a:lnTo>
                  <a:lnTo>
                    <a:pt x="194348" y="29924"/>
                  </a:lnTo>
                  <a:lnTo>
                    <a:pt x="217294" y="70191"/>
                  </a:lnTo>
                  <a:lnTo>
                    <a:pt x="221438" y="112125"/>
                  </a:lnTo>
                  <a:lnTo>
                    <a:pt x="222122" y="158750"/>
                  </a:lnTo>
                  <a:lnTo>
                    <a:pt x="222122" y="219456"/>
                  </a:lnTo>
                  <a:lnTo>
                    <a:pt x="221473" y="265144"/>
                  </a:lnTo>
                  <a:lnTo>
                    <a:pt x="217499" y="307072"/>
                  </a:lnTo>
                  <a:lnTo>
                    <a:pt x="195393" y="347344"/>
                  </a:lnTo>
                  <a:lnTo>
                    <a:pt x="153243" y="372419"/>
                  </a:lnTo>
                  <a:lnTo>
                    <a:pt x="110947" y="378206"/>
                  </a:lnTo>
                  <a:lnTo>
                    <a:pt x="96573" y="377590"/>
                  </a:lnTo>
                  <a:lnTo>
                    <a:pt x="57912" y="368553"/>
                  </a:lnTo>
                  <a:lnTo>
                    <a:pt x="19875" y="339216"/>
                  </a:lnTo>
                  <a:lnTo>
                    <a:pt x="2692" y="297179"/>
                  </a:lnTo>
                  <a:lnTo>
                    <a:pt x="168" y="245030"/>
                  </a:lnTo>
                  <a:lnTo>
                    <a:pt x="0" y="219456"/>
                  </a:lnTo>
                  <a:lnTo>
                    <a:pt x="0" y="158750"/>
                  </a:lnTo>
                  <a:lnTo>
                    <a:pt x="646" y="112649"/>
                  </a:lnTo>
                  <a:lnTo>
                    <a:pt x="4575" y="70955"/>
                  </a:lnTo>
                  <a:lnTo>
                    <a:pt x="26660" y="30861"/>
                  </a:lnTo>
                  <a:lnTo>
                    <a:pt x="68813" y="5786"/>
                  </a:lnTo>
                  <a:lnTo>
                    <a:pt x="110947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6">
              <a:extLst>
                <a:ext uri="{FF2B5EF4-FFF2-40B4-BE49-F238E27FC236}">
                  <a16:creationId xmlns:a16="http://schemas.microsoft.com/office/drawing/2014/main" xmlns="" id="{C5A94235-530F-41B7-A3F7-873F74A49E4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7759" y="473976"/>
              <a:ext cx="2923793" cy="406133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xmlns="" id="{CAB5BF42-6718-4FCD-BC0A-B49480CCBEF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1257" y="467741"/>
              <a:ext cx="2904515" cy="387350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xmlns="" id="{4FF28669-8AF7-4080-AED8-67A0624A540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4695" y="659892"/>
              <a:ext cx="153162" cy="98298"/>
            </a:xfrm>
            <a:prstGeom prst="rect">
              <a:avLst/>
            </a:prstGeom>
          </p:spPr>
        </p:pic>
        <p:sp>
          <p:nvSpPr>
            <p:cNvPr id="11" name="object 9">
              <a:extLst>
                <a:ext uri="{FF2B5EF4-FFF2-40B4-BE49-F238E27FC236}">
                  <a16:creationId xmlns:a16="http://schemas.microsoft.com/office/drawing/2014/main" xmlns="" id="{AF2223B6-6EAF-499D-BC6F-0743BA4365E8}"/>
                </a:ext>
              </a:extLst>
            </p:cNvPr>
            <p:cNvSpPr/>
            <p:nvPr/>
          </p:nvSpPr>
          <p:spPr>
            <a:xfrm>
              <a:off x="4042917" y="658247"/>
              <a:ext cx="125730" cy="70485"/>
            </a:xfrm>
            <a:custGeom>
              <a:avLst/>
              <a:gdLst/>
              <a:ahLst/>
              <a:cxnLst/>
              <a:rect l="l" t="t" r="r" b="b"/>
              <a:pathLst>
                <a:path w="125729" h="70484">
                  <a:moveTo>
                    <a:pt x="125462" y="0"/>
                  </a:moveTo>
                  <a:lnTo>
                    <a:pt x="0" y="0"/>
                  </a:lnTo>
                  <a:lnTo>
                    <a:pt x="0" y="70097"/>
                  </a:lnTo>
                  <a:lnTo>
                    <a:pt x="125462" y="70097"/>
                  </a:lnTo>
                  <a:lnTo>
                    <a:pt x="12546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xmlns="" id="{CFCCF416-41DE-4597-A915-1E519A9D260A}"/>
                </a:ext>
              </a:extLst>
            </p:cNvPr>
            <p:cNvSpPr/>
            <p:nvPr/>
          </p:nvSpPr>
          <p:spPr>
            <a:xfrm>
              <a:off x="4042917" y="658247"/>
              <a:ext cx="125730" cy="70485"/>
            </a:xfrm>
            <a:custGeom>
              <a:avLst/>
              <a:gdLst/>
              <a:ahLst/>
              <a:cxnLst/>
              <a:rect l="l" t="t" r="r" b="b"/>
              <a:pathLst>
                <a:path w="125729" h="70484">
                  <a:moveTo>
                    <a:pt x="0" y="70097"/>
                  </a:moveTo>
                  <a:lnTo>
                    <a:pt x="125462" y="70097"/>
                  </a:lnTo>
                  <a:lnTo>
                    <a:pt x="125462" y="0"/>
                  </a:lnTo>
                  <a:lnTo>
                    <a:pt x="0" y="0"/>
                  </a:lnTo>
                  <a:lnTo>
                    <a:pt x="0" y="7009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xmlns="" id="{9F5DE912-4536-409C-9C76-06DFF976B8F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3380" y="473976"/>
              <a:ext cx="706374" cy="406133"/>
            </a:xfrm>
            <a:prstGeom prst="rect">
              <a:avLst/>
            </a:prstGeom>
          </p:spPr>
        </p:pic>
        <p:sp>
          <p:nvSpPr>
            <p:cNvPr id="14" name="object 12">
              <a:extLst>
                <a:ext uri="{FF2B5EF4-FFF2-40B4-BE49-F238E27FC236}">
                  <a16:creationId xmlns:a16="http://schemas.microsoft.com/office/drawing/2014/main" xmlns="" id="{A8846978-0EEC-4BD4-B2A9-1174B00077F6}"/>
                </a:ext>
              </a:extLst>
            </p:cNvPr>
            <p:cNvSpPr/>
            <p:nvPr/>
          </p:nvSpPr>
          <p:spPr>
            <a:xfrm>
              <a:off x="4181514" y="472313"/>
              <a:ext cx="678180" cy="378460"/>
            </a:xfrm>
            <a:custGeom>
              <a:avLst/>
              <a:gdLst/>
              <a:ahLst/>
              <a:cxnLst/>
              <a:rect l="l" t="t" r="r" b="b"/>
              <a:pathLst>
                <a:path w="678179" h="378459">
                  <a:moveTo>
                    <a:pt x="623276" y="87502"/>
                  </a:moveTo>
                  <a:lnTo>
                    <a:pt x="521930" y="87502"/>
                  </a:lnTo>
                  <a:lnTo>
                    <a:pt x="521930" y="370839"/>
                  </a:lnTo>
                  <a:lnTo>
                    <a:pt x="623276" y="370839"/>
                  </a:lnTo>
                  <a:lnTo>
                    <a:pt x="623276" y="87502"/>
                  </a:lnTo>
                  <a:close/>
                </a:path>
                <a:path w="678179" h="378459">
                  <a:moveTo>
                    <a:pt x="677886" y="7620"/>
                  </a:moveTo>
                  <a:lnTo>
                    <a:pt x="467447" y="7620"/>
                  </a:lnTo>
                  <a:lnTo>
                    <a:pt x="467447" y="87502"/>
                  </a:lnTo>
                  <a:lnTo>
                    <a:pt x="677886" y="87502"/>
                  </a:lnTo>
                  <a:lnTo>
                    <a:pt x="677886" y="7620"/>
                  </a:lnTo>
                  <a:close/>
                </a:path>
                <a:path w="678179" h="378459">
                  <a:moveTo>
                    <a:pt x="335240" y="234823"/>
                  </a:moveTo>
                  <a:lnTo>
                    <a:pt x="240625" y="234823"/>
                  </a:lnTo>
                  <a:lnTo>
                    <a:pt x="240625" y="262509"/>
                  </a:lnTo>
                  <a:lnTo>
                    <a:pt x="245394" y="313479"/>
                  </a:lnTo>
                  <a:lnTo>
                    <a:pt x="272494" y="355744"/>
                  </a:lnTo>
                  <a:lnTo>
                    <a:pt x="315047" y="374523"/>
                  </a:lnTo>
                  <a:lnTo>
                    <a:pt x="350480" y="378206"/>
                  </a:lnTo>
                  <a:lnTo>
                    <a:pt x="367389" y="377400"/>
                  </a:lnTo>
                  <a:lnTo>
                    <a:pt x="411948" y="365506"/>
                  </a:lnTo>
                  <a:lnTo>
                    <a:pt x="447889" y="333628"/>
                  </a:lnTo>
                  <a:lnTo>
                    <a:pt x="455076" y="309245"/>
                  </a:lnTo>
                  <a:lnTo>
                    <a:pt x="342606" y="309245"/>
                  </a:lnTo>
                  <a:lnTo>
                    <a:pt x="339558" y="307848"/>
                  </a:lnTo>
                  <a:lnTo>
                    <a:pt x="337907" y="305181"/>
                  </a:lnTo>
                  <a:lnTo>
                    <a:pt x="336129" y="302387"/>
                  </a:lnTo>
                  <a:lnTo>
                    <a:pt x="335240" y="294894"/>
                  </a:lnTo>
                  <a:lnTo>
                    <a:pt x="335240" y="234823"/>
                  </a:lnTo>
                  <a:close/>
                </a:path>
                <a:path w="678179" h="378459">
                  <a:moveTo>
                    <a:pt x="342225" y="0"/>
                  </a:moveTo>
                  <a:lnTo>
                    <a:pt x="296827" y="6268"/>
                  </a:lnTo>
                  <a:lnTo>
                    <a:pt x="263073" y="24479"/>
                  </a:lnTo>
                  <a:lnTo>
                    <a:pt x="240467" y="67611"/>
                  </a:lnTo>
                  <a:lnTo>
                    <a:pt x="237744" y="105156"/>
                  </a:lnTo>
                  <a:lnTo>
                    <a:pt x="238183" y="117965"/>
                  </a:lnTo>
                  <a:lnTo>
                    <a:pt x="249501" y="161274"/>
                  </a:lnTo>
                  <a:lnTo>
                    <a:pt x="282043" y="195786"/>
                  </a:lnTo>
                  <a:lnTo>
                    <a:pt x="326489" y="226181"/>
                  </a:lnTo>
                  <a:lnTo>
                    <a:pt x="339114" y="235124"/>
                  </a:lnTo>
                  <a:lnTo>
                    <a:pt x="360458" y="271651"/>
                  </a:lnTo>
                  <a:lnTo>
                    <a:pt x="360709" y="293909"/>
                  </a:lnTo>
                  <a:lnTo>
                    <a:pt x="359497" y="299847"/>
                  </a:lnTo>
                  <a:lnTo>
                    <a:pt x="357211" y="303529"/>
                  </a:lnTo>
                  <a:lnTo>
                    <a:pt x="354925" y="307339"/>
                  </a:lnTo>
                  <a:lnTo>
                    <a:pt x="351496" y="309245"/>
                  </a:lnTo>
                  <a:lnTo>
                    <a:pt x="455076" y="309245"/>
                  </a:lnTo>
                  <a:lnTo>
                    <a:pt x="456707" y="294894"/>
                  </a:lnTo>
                  <a:lnTo>
                    <a:pt x="456828" y="293624"/>
                  </a:lnTo>
                  <a:lnTo>
                    <a:pt x="457414" y="275716"/>
                  </a:lnTo>
                  <a:lnTo>
                    <a:pt x="456347" y="250832"/>
                  </a:lnTo>
                  <a:lnTo>
                    <a:pt x="447877" y="211780"/>
                  </a:lnTo>
                  <a:lnTo>
                    <a:pt x="410901" y="170100"/>
                  </a:lnTo>
                  <a:lnTo>
                    <a:pt x="354798" y="135636"/>
                  </a:lnTo>
                  <a:lnTo>
                    <a:pt x="348655" y="130042"/>
                  </a:lnTo>
                  <a:lnTo>
                    <a:pt x="333081" y="102870"/>
                  </a:lnTo>
                  <a:lnTo>
                    <a:pt x="333081" y="83438"/>
                  </a:lnTo>
                  <a:lnTo>
                    <a:pt x="334097" y="77597"/>
                  </a:lnTo>
                  <a:lnTo>
                    <a:pt x="336256" y="74167"/>
                  </a:lnTo>
                  <a:lnTo>
                    <a:pt x="338542" y="70738"/>
                  </a:lnTo>
                  <a:lnTo>
                    <a:pt x="341463" y="68961"/>
                  </a:lnTo>
                  <a:lnTo>
                    <a:pt x="447685" y="68961"/>
                  </a:lnTo>
                  <a:lnTo>
                    <a:pt x="447604" y="68119"/>
                  </a:lnTo>
                  <a:lnTo>
                    <a:pt x="427807" y="26066"/>
                  </a:lnTo>
                  <a:lnTo>
                    <a:pt x="391767" y="6858"/>
                  </a:lnTo>
                  <a:lnTo>
                    <a:pt x="360041" y="762"/>
                  </a:lnTo>
                  <a:lnTo>
                    <a:pt x="342225" y="0"/>
                  </a:lnTo>
                  <a:close/>
                </a:path>
                <a:path w="678179" h="378459">
                  <a:moveTo>
                    <a:pt x="447685" y="68961"/>
                  </a:moveTo>
                  <a:lnTo>
                    <a:pt x="348829" y="68961"/>
                  </a:lnTo>
                  <a:lnTo>
                    <a:pt x="351242" y="70103"/>
                  </a:lnTo>
                  <a:lnTo>
                    <a:pt x="352766" y="72516"/>
                  </a:lnTo>
                  <a:lnTo>
                    <a:pt x="354417" y="74802"/>
                  </a:lnTo>
                  <a:lnTo>
                    <a:pt x="355179" y="81661"/>
                  </a:lnTo>
                  <a:lnTo>
                    <a:pt x="355179" y="123698"/>
                  </a:lnTo>
                  <a:lnTo>
                    <a:pt x="449794" y="123698"/>
                  </a:lnTo>
                  <a:lnTo>
                    <a:pt x="449732" y="102870"/>
                  </a:lnTo>
                  <a:lnTo>
                    <a:pt x="449247" y="85131"/>
                  </a:lnTo>
                  <a:lnTo>
                    <a:pt x="447685" y="68961"/>
                  </a:lnTo>
                  <a:close/>
                </a:path>
                <a:path w="678179" h="378459">
                  <a:moveTo>
                    <a:pt x="97496" y="234823"/>
                  </a:moveTo>
                  <a:lnTo>
                    <a:pt x="2881" y="234823"/>
                  </a:lnTo>
                  <a:lnTo>
                    <a:pt x="2881" y="262509"/>
                  </a:lnTo>
                  <a:lnTo>
                    <a:pt x="7650" y="313479"/>
                  </a:lnTo>
                  <a:lnTo>
                    <a:pt x="34750" y="355744"/>
                  </a:lnTo>
                  <a:lnTo>
                    <a:pt x="77303" y="374523"/>
                  </a:lnTo>
                  <a:lnTo>
                    <a:pt x="112736" y="378206"/>
                  </a:lnTo>
                  <a:lnTo>
                    <a:pt x="129645" y="377400"/>
                  </a:lnTo>
                  <a:lnTo>
                    <a:pt x="174204" y="365506"/>
                  </a:lnTo>
                  <a:lnTo>
                    <a:pt x="210145" y="333628"/>
                  </a:lnTo>
                  <a:lnTo>
                    <a:pt x="217332" y="309245"/>
                  </a:lnTo>
                  <a:lnTo>
                    <a:pt x="104862" y="309245"/>
                  </a:lnTo>
                  <a:lnTo>
                    <a:pt x="101814" y="307848"/>
                  </a:lnTo>
                  <a:lnTo>
                    <a:pt x="100163" y="305181"/>
                  </a:lnTo>
                  <a:lnTo>
                    <a:pt x="98385" y="302387"/>
                  </a:lnTo>
                  <a:lnTo>
                    <a:pt x="97496" y="294894"/>
                  </a:lnTo>
                  <a:lnTo>
                    <a:pt x="97496" y="234823"/>
                  </a:lnTo>
                  <a:close/>
                </a:path>
                <a:path w="678179" h="378459">
                  <a:moveTo>
                    <a:pt x="104481" y="0"/>
                  </a:moveTo>
                  <a:lnTo>
                    <a:pt x="59083" y="6268"/>
                  </a:lnTo>
                  <a:lnTo>
                    <a:pt x="25329" y="24479"/>
                  </a:lnTo>
                  <a:lnTo>
                    <a:pt x="2723" y="67611"/>
                  </a:lnTo>
                  <a:lnTo>
                    <a:pt x="0" y="105156"/>
                  </a:lnTo>
                  <a:lnTo>
                    <a:pt x="439" y="117965"/>
                  </a:lnTo>
                  <a:lnTo>
                    <a:pt x="11757" y="161274"/>
                  </a:lnTo>
                  <a:lnTo>
                    <a:pt x="44299" y="195786"/>
                  </a:lnTo>
                  <a:lnTo>
                    <a:pt x="88745" y="226181"/>
                  </a:lnTo>
                  <a:lnTo>
                    <a:pt x="101370" y="235124"/>
                  </a:lnTo>
                  <a:lnTo>
                    <a:pt x="122714" y="271651"/>
                  </a:lnTo>
                  <a:lnTo>
                    <a:pt x="122965" y="293909"/>
                  </a:lnTo>
                  <a:lnTo>
                    <a:pt x="121753" y="299847"/>
                  </a:lnTo>
                  <a:lnTo>
                    <a:pt x="119467" y="303529"/>
                  </a:lnTo>
                  <a:lnTo>
                    <a:pt x="117181" y="307339"/>
                  </a:lnTo>
                  <a:lnTo>
                    <a:pt x="113752" y="309245"/>
                  </a:lnTo>
                  <a:lnTo>
                    <a:pt x="217332" y="309245"/>
                  </a:lnTo>
                  <a:lnTo>
                    <a:pt x="218963" y="294894"/>
                  </a:lnTo>
                  <a:lnTo>
                    <a:pt x="219084" y="293624"/>
                  </a:lnTo>
                  <a:lnTo>
                    <a:pt x="219670" y="275716"/>
                  </a:lnTo>
                  <a:lnTo>
                    <a:pt x="218603" y="250832"/>
                  </a:lnTo>
                  <a:lnTo>
                    <a:pt x="210133" y="211780"/>
                  </a:lnTo>
                  <a:lnTo>
                    <a:pt x="173157" y="170100"/>
                  </a:lnTo>
                  <a:lnTo>
                    <a:pt x="117054" y="135636"/>
                  </a:lnTo>
                  <a:lnTo>
                    <a:pt x="110911" y="130042"/>
                  </a:lnTo>
                  <a:lnTo>
                    <a:pt x="95337" y="102870"/>
                  </a:lnTo>
                  <a:lnTo>
                    <a:pt x="95337" y="83438"/>
                  </a:lnTo>
                  <a:lnTo>
                    <a:pt x="96353" y="77597"/>
                  </a:lnTo>
                  <a:lnTo>
                    <a:pt x="98639" y="74167"/>
                  </a:lnTo>
                  <a:lnTo>
                    <a:pt x="100798" y="70738"/>
                  </a:lnTo>
                  <a:lnTo>
                    <a:pt x="103719" y="68961"/>
                  </a:lnTo>
                  <a:lnTo>
                    <a:pt x="209941" y="68961"/>
                  </a:lnTo>
                  <a:lnTo>
                    <a:pt x="209860" y="68119"/>
                  </a:lnTo>
                  <a:lnTo>
                    <a:pt x="190063" y="26066"/>
                  </a:lnTo>
                  <a:lnTo>
                    <a:pt x="154023" y="6858"/>
                  </a:lnTo>
                  <a:lnTo>
                    <a:pt x="122297" y="762"/>
                  </a:lnTo>
                  <a:lnTo>
                    <a:pt x="104481" y="0"/>
                  </a:lnTo>
                  <a:close/>
                </a:path>
                <a:path w="678179" h="378459">
                  <a:moveTo>
                    <a:pt x="209941" y="68961"/>
                  </a:moveTo>
                  <a:lnTo>
                    <a:pt x="111085" y="68961"/>
                  </a:lnTo>
                  <a:lnTo>
                    <a:pt x="113498" y="70103"/>
                  </a:lnTo>
                  <a:lnTo>
                    <a:pt x="115022" y="72516"/>
                  </a:lnTo>
                  <a:lnTo>
                    <a:pt x="116673" y="74802"/>
                  </a:lnTo>
                  <a:lnTo>
                    <a:pt x="117435" y="81661"/>
                  </a:lnTo>
                  <a:lnTo>
                    <a:pt x="117435" y="123698"/>
                  </a:lnTo>
                  <a:lnTo>
                    <a:pt x="212050" y="123698"/>
                  </a:lnTo>
                  <a:lnTo>
                    <a:pt x="211988" y="102870"/>
                  </a:lnTo>
                  <a:lnTo>
                    <a:pt x="211503" y="85131"/>
                  </a:lnTo>
                  <a:lnTo>
                    <a:pt x="209941" y="68961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xmlns="" id="{0C6BFFC8-6D85-49A8-88AE-EBC60A0C1F5A}"/>
                </a:ext>
              </a:extLst>
            </p:cNvPr>
            <p:cNvSpPr/>
            <p:nvPr/>
          </p:nvSpPr>
          <p:spPr>
            <a:xfrm>
              <a:off x="4181474" y="472313"/>
              <a:ext cx="678180" cy="378460"/>
            </a:xfrm>
            <a:custGeom>
              <a:avLst/>
              <a:gdLst/>
              <a:ahLst/>
              <a:cxnLst/>
              <a:rect l="l" t="t" r="r" b="b"/>
              <a:pathLst>
                <a:path w="678179" h="378459">
                  <a:moveTo>
                    <a:pt x="467487" y="7620"/>
                  </a:moveTo>
                  <a:lnTo>
                    <a:pt x="677926" y="7620"/>
                  </a:lnTo>
                  <a:lnTo>
                    <a:pt x="677926" y="87502"/>
                  </a:lnTo>
                  <a:lnTo>
                    <a:pt x="623315" y="87502"/>
                  </a:lnTo>
                  <a:lnTo>
                    <a:pt x="623315" y="370839"/>
                  </a:lnTo>
                  <a:lnTo>
                    <a:pt x="521970" y="370839"/>
                  </a:lnTo>
                  <a:lnTo>
                    <a:pt x="521970" y="87502"/>
                  </a:lnTo>
                  <a:lnTo>
                    <a:pt x="467487" y="87502"/>
                  </a:lnTo>
                  <a:lnTo>
                    <a:pt x="467487" y="7620"/>
                  </a:lnTo>
                  <a:close/>
                </a:path>
                <a:path w="678179" h="378459">
                  <a:moveTo>
                    <a:pt x="342264" y="0"/>
                  </a:moveTo>
                  <a:lnTo>
                    <a:pt x="391806" y="6858"/>
                  </a:lnTo>
                  <a:lnTo>
                    <a:pt x="427847" y="26066"/>
                  </a:lnTo>
                  <a:lnTo>
                    <a:pt x="447643" y="68119"/>
                  </a:lnTo>
                  <a:lnTo>
                    <a:pt x="449834" y="105156"/>
                  </a:lnTo>
                  <a:lnTo>
                    <a:pt x="449834" y="123698"/>
                  </a:lnTo>
                  <a:lnTo>
                    <a:pt x="355219" y="123698"/>
                  </a:lnTo>
                  <a:lnTo>
                    <a:pt x="355219" y="92963"/>
                  </a:lnTo>
                  <a:lnTo>
                    <a:pt x="355219" y="81661"/>
                  </a:lnTo>
                  <a:lnTo>
                    <a:pt x="354457" y="74802"/>
                  </a:lnTo>
                  <a:lnTo>
                    <a:pt x="352805" y="72516"/>
                  </a:lnTo>
                  <a:lnTo>
                    <a:pt x="351282" y="70103"/>
                  </a:lnTo>
                  <a:lnTo>
                    <a:pt x="348869" y="68961"/>
                  </a:lnTo>
                  <a:lnTo>
                    <a:pt x="345313" y="68961"/>
                  </a:lnTo>
                  <a:lnTo>
                    <a:pt x="341502" y="68961"/>
                  </a:lnTo>
                  <a:lnTo>
                    <a:pt x="338582" y="70738"/>
                  </a:lnTo>
                  <a:lnTo>
                    <a:pt x="336296" y="74167"/>
                  </a:lnTo>
                  <a:lnTo>
                    <a:pt x="334137" y="77597"/>
                  </a:lnTo>
                  <a:lnTo>
                    <a:pt x="333121" y="83438"/>
                  </a:lnTo>
                  <a:lnTo>
                    <a:pt x="333121" y="91821"/>
                  </a:lnTo>
                  <a:lnTo>
                    <a:pt x="333121" y="102870"/>
                  </a:lnTo>
                  <a:lnTo>
                    <a:pt x="354838" y="135636"/>
                  </a:lnTo>
                  <a:lnTo>
                    <a:pt x="386199" y="153731"/>
                  </a:lnTo>
                  <a:lnTo>
                    <a:pt x="410940" y="170100"/>
                  </a:lnTo>
                  <a:lnTo>
                    <a:pt x="440563" y="197612"/>
                  </a:lnTo>
                  <a:lnTo>
                    <a:pt x="456386" y="250832"/>
                  </a:lnTo>
                  <a:lnTo>
                    <a:pt x="457453" y="275716"/>
                  </a:lnTo>
                  <a:lnTo>
                    <a:pt x="456858" y="293909"/>
                  </a:lnTo>
                  <a:lnTo>
                    <a:pt x="447928" y="333628"/>
                  </a:lnTo>
                  <a:lnTo>
                    <a:pt x="411988" y="365506"/>
                  </a:lnTo>
                  <a:lnTo>
                    <a:pt x="367428" y="377400"/>
                  </a:lnTo>
                  <a:lnTo>
                    <a:pt x="350520" y="378206"/>
                  </a:lnTo>
                  <a:lnTo>
                    <a:pt x="332136" y="377281"/>
                  </a:lnTo>
                  <a:lnTo>
                    <a:pt x="284988" y="363600"/>
                  </a:lnTo>
                  <a:lnTo>
                    <a:pt x="254627" y="336936"/>
                  </a:lnTo>
                  <a:lnTo>
                    <a:pt x="242776" y="298735"/>
                  </a:lnTo>
                  <a:lnTo>
                    <a:pt x="240664" y="262509"/>
                  </a:lnTo>
                  <a:lnTo>
                    <a:pt x="240664" y="234823"/>
                  </a:lnTo>
                  <a:lnTo>
                    <a:pt x="335279" y="234823"/>
                  </a:lnTo>
                  <a:lnTo>
                    <a:pt x="335279" y="282448"/>
                  </a:lnTo>
                  <a:lnTo>
                    <a:pt x="335279" y="294894"/>
                  </a:lnTo>
                  <a:lnTo>
                    <a:pt x="336169" y="302387"/>
                  </a:lnTo>
                  <a:lnTo>
                    <a:pt x="337947" y="305181"/>
                  </a:lnTo>
                  <a:lnTo>
                    <a:pt x="339598" y="307848"/>
                  </a:lnTo>
                  <a:lnTo>
                    <a:pt x="342646" y="309245"/>
                  </a:lnTo>
                  <a:lnTo>
                    <a:pt x="347090" y="309245"/>
                  </a:lnTo>
                  <a:lnTo>
                    <a:pt x="351536" y="309245"/>
                  </a:lnTo>
                  <a:lnTo>
                    <a:pt x="354964" y="307339"/>
                  </a:lnTo>
                  <a:lnTo>
                    <a:pt x="357250" y="303529"/>
                  </a:lnTo>
                  <a:lnTo>
                    <a:pt x="359537" y="299847"/>
                  </a:lnTo>
                  <a:lnTo>
                    <a:pt x="360807" y="293624"/>
                  </a:lnTo>
                  <a:lnTo>
                    <a:pt x="360807" y="284988"/>
                  </a:lnTo>
                  <a:lnTo>
                    <a:pt x="348920" y="242615"/>
                  </a:lnTo>
                  <a:lnTo>
                    <a:pt x="311023" y="215773"/>
                  </a:lnTo>
                  <a:lnTo>
                    <a:pt x="295118" y="205011"/>
                  </a:lnTo>
                  <a:lnTo>
                    <a:pt x="264667" y="181990"/>
                  </a:lnTo>
                  <a:lnTo>
                    <a:pt x="242083" y="142107"/>
                  </a:lnTo>
                  <a:lnTo>
                    <a:pt x="237744" y="104012"/>
                  </a:lnTo>
                  <a:lnTo>
                    <a:pt x="238434" y="84437"/>
                  </a:lnTo>
                  <a:lnTo>
                    <a:pt x="248792" y="42163"/>
                  </a:lnTo>
                  <a:lnTo>
                    <a:pt x="284099" y="11175"/>
                  </a:lnTo>
                  <a:lnTo>
                    <a:pt x="325925" y="692"/>
                  </a:lnTo>
                  <a:lnTo>
                    <a:pt x="342264" y="0"/>
                  </a:lnTo>
                  <a:close/>
                </a:path>
                <a:path w="678179" h="378459">
                  <a:moveTo>
                    <a:pt x="104521" y="0"/>
                  </a:moveTo>
                  <a:lnTo>
                    <a:pt x="154062" y="6858"/>
                  </a:lnTo>
                  <a:lnTo>
                    <a:pt x="190103" y="26066"/>
                  </a:lnTo>
                  <a:lnTo>
                    <a:pt x="209899" y="68119"/>
                  </a:lnTo>
                  <a:lnTo>
                    <a:pt x="212089" y="105156"/>
                  </a:lnTo>
                  <a:lnTo>
                    <a:pt x="212089" y="123698"/>
                  </a:lnTo>
                  <a:lnTo>
                    <a:pt x="117475" y="123698"/>
                  </a:lnTo>
                  <a:lnTo>
                    <a:pt x="117475" y="92963"/>
                  </a:lnTo>
                  <a:lnTo>
                    <a:pt x="117475" y="81661"/>
                  </a:lnTo>
                  <a:lnTo>
                    <a:pt x="116712" y="74802"/>
                  </a:lnTo>
                  <a:lnTo>
                    <a:pt x="115062" y="72516"/>
                  </a:lnTo>
                  <a:lnTo>
                    <a:pt x="113537" y="70103"/>
                  </a:lnTo>
                  <a:lnTo>
                    <a:pt x="111125" y="68961"/>
                  </a:lnTo>
                  <a:lnTo>
                    <a:pt x="107569" y="68961"/>
                  </a:lnTo>
                  <a:lnTo>
                    <a:pt x="103759" y="68961"/>
                  </a:lnTo>
                  <a:lnTo>
                    <a:pt x="100837" y="70738"/>
                  </a:lnTo>
                  <a:lnTo>
                    <a:pt x="98678" y="74167"/>
                  </a:lnTo>
                  <a:lnTo>
                    <a:pt x="96392" y="77597"/>
                  </a:lnTo>
                  <a:lnTo>
                    <a:pt x="95376" y="83438"/>
                  </a:lnTo>
                  <a:lnTo>
                    <a:pt x="95376" y="91821"/>
                  </a:lnTo>
                  <a:lnTo>
                    <a:pt x="95376" y="102870"/>
                  </a:lnTo>
                  <a:lnTo>
                    <a:pt x="117094" y="135636"/>
                  </a:lnTo>
                  <a:lnTo>
                    <a:pt x="148455" y="153731"/>
                  </a:lnTo>
                  <a:lnTo>
                    <a:pt x="173196" y="170100"/>
                  </a:lnTo>
                  <a:lnTo>
                    <a:pt x="202819" y="197612"/>
                  </a:lnTo>
                  <a:lnTo>
                    <a:pt x="218642" y="250832"/>
                  </a:lnTo>
                  <a:lnTo>
                    <a:pt x="219710" y="275716"/>
                  </a:lnTo>
                  <a:lnTo>
                    <a:pt x="219114" y="293909"/>
                  </a:lnTo>
                  <a:lnTo>
                    <a:pt x="210185" y="333628"/>
                  </a:lnTo>
                  <a:lnTo>
                    <a:pt x="174244" y="365506"/>
                  </a:lnTo>
                  <a:lnTo>
                    <a:pt x="129684" y="377400"/>
                  </a:lnTo>
                  <a:lnTo>
                    <a:pt x="112775" y="378206"/>
                  </a:lnTo>
                  <a:lnTo>
                    <a:pt x="94392" y="377281"/>
                  </a:lnTo>
                  <a:lnTo>
                    <a:pt x="47244" y="363600"/>
                  </a:lnTo>
                  <a:lnTo>
                    <a:pt x="16883" y="336936"/>
                  </a:lnTo>
                  <a:lnTo>
                    <a:pt x="5032" y="298735"/>
                  </a:lnTo>
                  <a:lnTo>
                    <a:pt x="2921" y="262509"/>
                  </a:lnTo>
                  <a:lnTo>
                    <a:pt x="2921" y="234823"/>
                  </a:lnTo>
                  <a:lnTo>
                    <a:pt x="97536" y="234823"/>
                  </a:lnTo>
                  <a:lnTo>
                    <a:pt x="97536" y="282448"/>
                  </a:lnTo>
                  <a:lnTo>
                    <a:pt x="97536" y="294894"/>
                  </a:lnTo>
                  <a:lnTo>
                    <a:pt x="98425" y="302387"/>
                  </a:lnTo>
                  <a:lnTo>
                    <a:pt x="100202" y="305181"/>
                  </a:lnTo>
                  <a:lnTo>
                    <a:pt x="101853" y="307848"/>
                  </a:lnTo>
                  <a:lnTo>
                    <a:pt x="104901" y="309245"/>
                  </a:lnTo>
                  <a:lnTo>
                    <a:pt x="109347" y="309245"/>
                  </a:lnTo>
                  <a:lnTo>
                    <a:pt x="113791" y="309245"/>
                  </a:lnTo>
                  <a:lnTo>
                    <a:pt x="117221" y="307339"/>
                  </a:lnTo>
                  <a:lnTo>
                    <a:pt x="119507" y="303529"/>
                  </a:lnTo>
                  <a:lnTo>
                    <a:pt x="121792" y="299847"/>
                  </a:lnTo>
                  <a:lnTo>
                    <a:pt x="123062" y="293624"/>
                  </a:lnTo>
                  <a:lnTo>
                    <a:pt x="123062" y="284988"/>
                  </a:lnTo>
                  <a:lnTo>
                    <a:pt x="111176" y="242615"/>
                  </a:lnTo>
                  <a:lnTo>
                    <a:pt x="73278" y="215773"/>
                  </a:lnTo>
                  <a:lnTo>
                    <a:pt x="57374" y="205011"/>
                  </a:lnTo>
                  <a:lnTo>
                    <a:pt x="26924" y="181990"/>
                  </a:lnTo>
                  <a:lnTo>
                    <a:pt x="4339" y="142107"/>
                  </a:lnTo>
                  <a:lnTo>
                    <a:pt x="0" y="104012"/>
                  </a:lnTo>
                  <a:lnTo>
                    <a:pt x="690" y="84437"/>
                  </a:lnTo>
                  <a:lnTo>
                    <a:pt x="11049" y="42163"/>
                  </a:lnTo>
                  <a:lnTo>
                    <a:pt x="46354" y="11175"/>
                  </a:lnTo>
                  <a:lnTo>
                    <a:pt x="88181" y="692"/>
                  </a:lnTo>
                  <a:lnTo>
                    <a:pt x="104521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2" descr="Cómo hacer los Objetivos del Sistema? 🎯">
            <a:extLst>
              <a:ext uri="{FF2B5EF4-FFF2-40B4-BE49-F238E27FC236}">
                <a16:creationId xmlns:a16="http://schemas.microsoft.com/office/drawing/2014/main" xmlns="" id="{1C693F74-F7FB-49AD-A752-573320859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21623" r="54936" b="10099"/>
          <a:stretch/>
        </p:blipFill>
        <p:spPr bwMode="auto">
          <a:xfrm>
            <a:off x="247113" y="2255051"/>
            <a:ext cx="3534437" cy="3180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6DBF5C3A-DEC4-4341-BC43-E96DB8330DB7}"/>
              </a:ext>
            </a:extLst>
          </p:cNvPr>
          <p:cNvSpPr txBox="1"/>
          <p:nvPr/>
        </p:nvSpPr>
        <p:spPr>
          <a:xfrm>
            <a:off x="3877126" y="1590261"/>
            <a:ext cx="7254700" cy="4841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643890" indent="-228600" algn="just">
              <a:lnSpc>
                <a:spcPct val="120000"/>
              </a:lnSpc>
              <a:spcBef>
                <a:spcPts val="100"/>
              </a:spcBef>
              <a:buSzPct val="95454"/>
              <a:buFont typeface="Wingdings"/>
              <a:buChar char=""/>
              <a:tabLst>
                <a:tab pos="241300" algn="l"/>
              </a:tabLst>
            </a:pPr>
            <a:r>
              <a:rPr lang="es-ES" sz="1800" spc="-5" dirty="0">
                <a:latin typeface="Arial MT"/>
                <a:cs typeface="Arial MT"/>
              </a:rPr>
              <a:t>Cumplir</a:t>
            </a:r>
            <a:r>
              <a:rPr lang="es-ES" sz="1800" spc="2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con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dirty="0">
                <a:latin typeface="Arial MT"/>
                <a:cs typeface="Arial MT"/>
              </a:rPr>
              <a:t>la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normatividad</a:t>
            </a:r>
            <a:r>
              <a:rPr lang="es-ES" sz="1800" spc="3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nacional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vigente</a:t>
            </a:r>
            <a:r>
              <a:rPr lang="es-ES" sz="1800" spc="2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aplicable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en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materia</a:t>
            </a:r>
            <a:r>
              <a:rPr lang="es-ES" sz="1800" spc="4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de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riesgos </a:t>
            </a:r>
            <a:r>
              <a:rPr lang="es-ES" sz="1800" spc="-59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laborales.</a:t>
            </a:r>
            <a:endParaRPr lang="es-ES" sz="1800" dirty="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1525"/>
              </a:spcBef>
              <a:buSzPct val="95454"/>
              <a:buFont typeface="Wingdings"/>
              <a:buChar char=""/>
              <a:tabLst>
                <a:tab pos="241300" algn="l"/>
              </a:tabLst>
            </a:pPr>
            <a:r>
              <a:rPr lang="es-ES" sz="1800" spc="-5" dirty="0">
                <a:latin typeface="Arial MT"/>
                <a:cs typeface="Arial MT"/>
              </a:rPr>
              <a:t>Identificar</a:t>
            </a:r>
            <a:r>
              <a:rPr lang="es-ES" sz="1800" spc="2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los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peligros,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evaluar</a:t>
            </a:r>
            <a:r>
              <a:rPr lang="es-ES" sz="1800" spc="2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y</a:t>
            </a:r>
            <a:r>
              <a:rPr lang="es-ES" sz="1800" spc="1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valorar</a:t>
            </a:r>
            <a:r>
              <a:rPr lang="es-ES" sz="1800" spc="2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los</a:t>
            </a:r>
            <a:r>
              <a:rPr lang="es-ES" sz="1800" spc="20" dirty="0">
                <a:latin typeface="Arial MT"/>
                <a:cs typeface="Arial MT"/>
              </a:rPr>
              <a:t> </a:t>
            </a:r>
            <a:r>
              <a:rPr lang="es-ES" sz="1800" dirty="0">
                <a:latin typeface="Arial MT"/>
                <a:cs typeface="Arial MT"/>
              </a:rPr>
              <a:t>riesgos,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dirty="0">
                <a:latin typeface="Arial MT"/>
                <a:cs typeface="Arial MT"/>
              </a:rPr>
              <a:t>estableciendo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los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respectivos</a:t>
            </a:r>
            <a:endParaRPr lang="es-ES" sz="1800" dirty="0">
              <a:latin typeface="Arial MT"/>
              <a:cs typeface="Arial MT"/>
            </a:endParaRPr>
          </a:p>
          <a:p>
            <a:pPr marL="241300" algn="just">
              <a:lnSpc>
                <a:spcPct val="100000"/>
              </a:lnSpc>
              <a:spcBef>
                <a:spcPts val="530"/>
              </a:spcBef>
            </a:pPr>
            <a:r>
              <a:rPr lang="es-ES" sz="1800" spc="-5" dirty="0">
                <a:latin typeface="Arial MT"/>
                <a:cs typeface="Arial MT"/>
              </a:rPr>
              <a:t>controles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tanto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en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las</a:t>
            </a:r>
            <a:r>
              <a:rPr lang="es-ES" sz="1800" spc="1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áreas</a:t>
            </a:r>
            <a:r>
              <a:rPr lang="es-ES" sz="1800" spc="1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operativas</a:t>
            </a:r>
            <a:r>
              <a:rPr lang="es-ES" sz="1800" spc="3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y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administrativas.</a:t>
            </a:r>
            <a:endParaRPr lang="es-ES" sz="1800" dirty="0">
              <a:latin typeface="Arial MT"/>
              <a:cs typeface="Arial MT"/>
            </a:endParaRPr>
          </a:p>
          <a:p>
            <a:pPr marL="241300" marR="34290" indent="-228600" algn="just">
              <a:lnSpc>
                <a:spcPct val="120100"/>
              </a:lnSpc>
              <a:spcBef>
                <a:spcPts val="1005"/>
              </a:spcBef>
              <a:buSzPct val="95454"/>
              <a:buFont typeface="Wingdings"/>
              <a:buChar char=""/>
              <a:tabLst>
                <a:tab pos="241300" algn="l"/>
              </a:tabLst>
            </a:pPr>
            <a:r>
              <a:rPr lang="es-ES" sz="1800" spc="-5" dirty="0">
                <a:latin typeface="Arial MT"/>
                <a:cs typeface="Arial MT"/>
              </a:rPr>
              <a:t>Garantizar</a:t>
            </a:r>
            <a:r>
              <a:rPr lang="es-ES" sz="1800" spc="3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la</a:t>
            </a:r>
            <a:r>
              <a:rPr lang="es-ES" sz="1800" spc="1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mejora</a:t>
            </a:r>
            <a:r>
              <a:rPr lang="es-ES" sz="1800" spc="4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continua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del</a:t>
            </a:r>
            <a:r>
              <a:rPr lang="es-ES" sz="1800" spc="20" dirty="0">
                <a:latin typeface="Arial MT"/>
                <a:cs typeface="Arial MT"/>
              </a:rPr>
              <a:t> </a:t>
            </a:r>
            <a:r>
              <a:rPr lang="es-ES" sz="1800" dirty="0">
                <a:latin typeface="Arial MT"/>
                <a:cs typeface="Arial MT"/>
              </a:rPr>
              <a:t>Sg-</a:t>
            </a:r>
            <a:r>
              <a:rPr lang="es-ES" sz="1800" dirty="0" err="1">
                <a:latin typeface="Arial MT"/>
                <a:cs typeface="Arial MT"/>
              </a:rPr>
              <a:t>sst</a:t>
            </a:r>
            <a:r>
              <a:rPr lang="es-ES" sz="1800" dirty="0">
                <a:latin typeface="Arial MT"/>
                <a:cs typeface="Arial MT"/>
              </a:rPr>
              <a:t>,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mediante</a:t>
            </a:r>
            <a:r>
              <a:rPr lang="es-ES" sz="1800" spc="2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la</a:t>
            </a:r>
            <a:r>
              <a:rPr lang="es-ES" sz="1800" spc="1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colaboración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y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participación </a:t>
            </a:r>
            <a:r>
              <a:rPr lang="es-ES" sz="1800" spc="-60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de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los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trabajadores</a:t>
            </a:r>
            <a:r>
              <a:rPr lang="es-ES" sz="1800" spc="2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en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la</a:t>
            </a:r>
            <a:r>
              <a:rPr lang="es-ES" sz="180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realización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de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actividades,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para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dirty="0">
                <a:latin typeface="Arial MT"/>
                <a:cs typeface="Arial MT"/>
              </a:rPr>
              <a:t>la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seguridad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y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salud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de </a:t>
            </a:r>
            <a:r>
              <a:rPr lang="es-ES" sz="180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todos</a:t>
            </a:r>
            <a:r>
              <a:rPr lang="es-ES" sz="180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los trabajadores.</a:t>
            </a:r>
            <a:endParaRPr lang="es-ES" sz="1800" dirty="0">
              <a:latin typeface="Arial MT"/>
              <a:cs typeface="Arial MT"/>
            </a:endParaRPr>
          </a:p>
          <a:p>
            <a:pPr marL="241300" marR="1356360" indent="-228600" algn="just">
              <a:lnSpc>
                <a:spcPct val="120100"/>
              </a:lnSpc>
              <a:spcBef>
                <a:spcPts val="990"/>
              </a:spcBef>
              <a:buSzPct val="95454"/>
              <a:buFont typeface="Wingdings"/>
              <a:buChar char=""/>
              <a:tabLst>
                <a:tab pos="241300" algn="l"/>
              </a:tabLst>
            </a:pPr>
            <a:r>
              <a:rPr lang="es-ES" sz="1800" spc="-5" dirty="0">
                <a:latin typeface="Arial MT"/>
                <a:cs typeface="Arial MT"/>
              </a:rPr>
              <a:t>Responder</a:t>
            </a:r>
            <a:r>
              <a:rPr lang="es-ES" sz="1800" spc="3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oportunamente</a:t>
            </a:r>
            <a:r>
              <a:rPr lang="es-ES" sz="1800" spc="4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las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inquietudes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que</a:t>
            </a:r>
            <a:r>
              <a:rPr lang="es-ES" sz="1800" spc="2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provienen</a:t>
            </a:r>
            <a:r>
              <a:rPr lang="es-ES" sz="1800" spc="2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de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las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partes </a:t>
            </a:r>
            <a:r>
              <a:rPr lang="es-ES" sz="1800" spc="-59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interesadas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en</a:t>
            </a:r>
            <a:r>
              <a:rPr lang="es-ES" sz="180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cuanto </a:t>
            </a:r>
            <a:r>
              <a:rPr lang="es-ES" sz="1800" dirty="0">
                <a:latin typeface="Arial MT"/>
                <a:cs typeface="Arial MT"/>
              </a:rPr>
              <a:t>al</a:t>
            </a:r>
            <a:r>
              <a:rPr lang="es-ES" sz="1800" spc="-10" dirty="0">
                <a:latin typeface="Arial MT"/>
                <a:cs typeface="Arial MT"/>
              </a:rPr>
              <a:t> </a:t>
            </a:r>
            <a:r>
              <a:rPr lang="es-ES" sz="1800" dirty="0" err="1">
                <a:latin typeface="Arial MT"/>
                <a:cs typeface="Arial MT"/>
              </a:rPr>
              <a:t>sg</a:t>
            </a:r>
            <a:r>
              <a:rPr lang="es-ES" dirty="0">
                <a:latin typeface="Arial MT"/>
                <a:cs typeface="Arial MT"/>
              </a:rPr>
              <a:t>- </a:t>
            </a:r>
            <a:r>
              <a:rPr lang="es-ES" sz="1800" dirty="0" err="1">
                <a:latin typeface="Arial MT"/>
                <a:cs typeface="Arial MT"/>
              </a:rPr>
              <a:t>sst</a:t>
            </a:r>
            <a:r>
              <a:rPr lang="es-ES" sz="1800" dirty="0">
                <a:latin typeface="Arial MT"/>
                <a:cs typeface="Arial MT"/>
              </a:rPr>
              <a:t>.</a:t>
            </a:r>
          </a:p>
          <a:p>
            <a:pPr marL="241300" indent="-228600" algn="just">
              <a:lnSpc>
                <a:spcPct val="100000"/>
              </a:lnSpc>
              <a:spcBef>
                <a:spcPts val="1525"/>
              </a:spcBef>
              <a:buSzPct val="95454"/>
              <a:buFont typeface="Wingdings"/>
              <a:buChar char=""/>
              <a:tabLst>
                <a:tab pos="241300" algn="l"/>
              </a:tabLst>
            </a:pPr>
            <a:r>
              <a:rPr lang="es-ES" sz="1800" spc="-5" dirty="0">
                <a:latin typeface="Arial MT"/>
                <a:cs typeface="Arial MT"/>
              </a:rPr>
              <a:t>Diseñar</a:t>
            </a:r>
            <a:r>
              <a:rPr lang="es-ES" sz="1800" spc="10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y</a:t>
            </a:r>
            <a:r>
              <a:rPr lang="es-ES" sz="1800" spc="15" dirty="0">
                <a:latin typeface="Arial MT"/>
                <a:cs typeface="Arial MT"/>
              </a:rPr>
              <a:t> </a:t>
            </a:r>
            <a:r>
              <a:rPr lang="es-ES" sz="1800" dirty="0">
                <a:latin typeface="Arial MT"/>
                <a:cs typeface="Arial MT"/>
              </a:rPr>
              <a:t>desarrollar</a:t>
            </a:r>
            <a:r>
              <a:rPr lang="es-ES" sz="1800" spc="2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las actividades</a:t>
            </a:r>
            <a:r>
              <a:rPr lang="es-ES" sz="1800" spc="1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que</a:t>
            </a:r>
            <a:r>
              <a:rPr lang="es-ES" sz="1800" spc="1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componen</a:t>
            </a:r>
            <a:r>
              <a:rPr lang="es-ES" sz="1800" spc="35" dirty="0">
                <a:latin typeface="Arial MT"/>
                <a:cs typeface="Arial MT"/>
              </a:rPr>
              <a:t> </a:t>
            </a:r>
            <a:r>
              <a:rPr lang="es-ES" sz="1800" spc="-5" dirty="0">
                <a:latin typeface="Arial MT"/>
                <a:cs typeface="Arial MT"/>
              </a:rPr>
              <a:t>el</a:t>
            </a:r>
            <a:r>
              <a:rPr lang="es-ES" sz="1800" spc="5" dirty="0">
                <a:latin typeface="Arial MT"/>
                <a:cs typeface="Arial MT"/>
              </a:rPr>
              <a:t> </a:t>
            </a:r>
            <a:r>
              <a:rPr lang="es-ES" sz="1800" spc="-15" dirty="0">
                <a:latin typeface="Arial MT"/>
                <a:cs typeface="Arial MT"/>
              </a:rPr>
              <a:t>SG-SST</a:t>
            </a:r>
            <a:endParaRPr lang="es-ES" sz="1800" dirty="0">
              <a:latin typeface="Arial MT"/>
              <a:cs typeface="Arial MT"/>
            </a:endParaRPr>
          </a:p>
          <a:p>
            <a:endParaRPr lang="es-CO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73" y="293846"/>
            <a:ext cx="8602202" cy="104860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35615369-332A-4953-B681-52295583F9D5}"/>
              </a:ext>
            </a:extLst>
          </p:cNvPr>
          <p:cNvSpPr txBox="1"/>
          <p:nvPr/>
        </p:nvSpPr>
        <p:spPr>
          <a:xfrm>
            <a:off x="1060973" y="175504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propósito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sz="1800" b="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15" dirty="0">
                <a:latin typeface="Arial" panose="020B0604020202020204" pitchFamily="34" charset="0"/>
                <a:cs typeface="Arial" panose="020B0604020202020204" pitchFamily="34" charset="0"/>
              </a:rPr>
              <a:t>garantizar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1800" b="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15" dirty="0">
                <a:latin typeface="Arial" panose="020B0604020202020204" pitchFamily="34" charset="0"/>
                <a:cs typeface="Arial" panose="020B0604020202020204" pitchFamily="34" charset="0"/>
              </a:rPr>
              <a:t>promover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es-ES" sz="1800" b="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15" dirty="0">
                <a:latin typeface="Arial" panose="020B0604020202020204" pitchFamily="34" charset="0"/>
                <a:cs typeface="Arial" panose="020B0604020202020204" pitchFamily="34" charset="0"/>
              </a:rPr>
              <a:t>excelente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lang="es-ES" sz="1800" b="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convivencia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 laboral,</a:t>
            </a:r>
            <a:r>
              <a:rPr lang="es-ES" sz="1800" b="0" spc="4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15" dirty="0">
                <a:latin typeface="Arial" panose="020B0604020202020204" pitchFamily="34" charset="0"/>
                <a:cs typeface="Arial" panose="020B0604020202020204" pitchFamily="34" charset="0"/>
              </a:rPr>
              <a:t>fomentar</a:t>
            </a:r>
            <a:r>
              <a:rPr lang="es-ES" sz="1800" b="0" spc="4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1800" b="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relaciones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sociales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positivas 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trabajadores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y las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empresas usuarias, 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respetar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respaldar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dignidad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ES" sz="1800" b="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integridad</a:t>
            </a:r>
            <a:r>
              <a:rPr lang="es-ES" sz="1800" b="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s-ES" sz="1800" b="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r>
              <a:rPr lang="es-ES" sz="1800" b="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trabajo,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sz="1800" b="0" spc="-45" dirty="0">
                <a:latin typeface="Arial" panose="020B0604020202020204" pitchFamily="34" charset="0"/>
                <a:cs typeface="Arial" panose="020B0604020202020204" pitchFamily="34" charset="0"/>
              </a:rPr>
              <a:t>EDAT</a:t>
            </a:r>
            <a:r>
              <a:rPr lang="es-ES" sz="1800" b="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5" dirty="0">
                <a:latin typeface="Arial" panose="020B0604020202020204" pitchFamily="34" charset="0"/>
                <a:cs typeface="Arial" panose="020B0604020202020204" pitchFamily="34" charset="0"/>
              </a:rPr>
              <a:t>S.A.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45" dirty="0">
                <a:latin typeface="Arial" panose="020B0604020202020204" pitchFamily="34" charset="0"/>
                <a:cs typeface="Arial" panose="020B0604020202020204" pitchFamily="34" charset="0"/>
              </a:rPr>
              <a:t>E.S.P.</a:t>
            </a:r>
            <a:r>
              <a:rPr lang="es-ES" sz="1800" b="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OFICIAL</a:t>
            </a:r>
            <a:r>
              <a:rPr lang="es-ES" sz="1800" b="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define</a:t>
            </a:r>
            <a:r>
              <a:rPr lang="es-E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siguientes</a:t>
            </a:r>
            <a:r>
              <a:rPr lang="es-ES" sz="1800" b="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0" spc="-5" dirty="0">
                <a:latin typeface="Arial" panose="020B0604020202020204" pitchFamily="34" charset="0"/>
                <a:cs typeface="Arial" panose="020B0604020202020204" pitchFamily="34" charset="0"/>
              </a:rPr>
              <a:t>criterios: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7">
            <a:extLst>
              <a:ext uri="{FF2B5EF4-FFF2-40B4-BE49-F238E27FC236}">
                <a16:creationId xmlns:a16="http://schemas.microsoft.com/office/drawing/2014/main" xmlns="" id="{38C631A3-ADB8-4019-9724-6B6C7894F6FD}"/>
              </a:ext>
            </a:extLst>
          </p:cNvPr>
          <p:cNvGrpSpPr/>
          <p:nvPr/>
        </p:nvGrpSpPr>
        <p:grpSpPr>
          <a:xfrm>
            <a:off x="457600" y="3465655"/>
            <a:ext cx="1586865" cy="2161595"/>
            <a:chOff x="373379" y="4271771"/>
            <a:chExt cx="1586865" cy="1986280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xmlns="" id="{EF57089C-8F61-4823-8E49-45C605F1FA1E}"/>
                </a:ext>
              </a:extLst>
            </p:cNvPr>
            <p:cNvSpPr/>
            <p:nvPr/>
          </p:nvSpPr>
          <p:spPr>
            <a:xfrm>
              <a:off x="379475" y="4277867"/>
              <a:ext cx="1574800" cy="1973580"/>
            </a:xfrm>
            <a:custGeom>
              <a:avLst/>
              <a:gdLst/>
              <a:ahLst/>
              <a:cxnLst/>
              <a:rect l="l" t="t" r="r" b="b"/>
              <a:pathLst>
                <a:path w="1574800" h="1973579">
                  <a:moveTo>
                    <a:pt x="1574292" y="0"/>
                  </a:moveTo>
                  <a:lnTo>
                    <a:pt x="0" y="0"/>
                  </a:lnTo>
                  <a:lnTo>
                    <a:pt x="0" y="1808276"/>
                  </a:lnTo>
                  <a:lnTo>
                    <a:pt x="5904" y="1852222"/>
                  </a:lnTo>
                  <a:lnTo>
                    <a:pt x="22567" y="1891711"/>
                  </a:lnTo>
                  <a:lnTo>
                    <a:pt x="48413" y="1925166"/>
                  </a:lnTo>
                  <a:lnTo>
                    <a:pt x="81868" y="1951012"/>
                  </a:lnTo>
                  <a:lnTo>
                    <a:pt x="121357" y="1967675"/>
                  </a:lnTo>
                  <a:lnTo>
                    <a:pt x="165303" y="1973579"/>
                  </a:lnTo>
                  <a:lnTo>
                    <a:pt x="1408938" y="1973579"/>
                  </a:lnTo>
                  <a:lnTo>
                    <a:pt x="1452892" y="1967675"/>
                  </a:lnTo>
                  <a:lnTo>
                    <a:pt x="1492391" y="1951012"/>
                  </a:lnTo>
                  <a:lnTo>
                    <a:pt x="1525857" y="1925166"/>
                  </a:lnTo>
                  <a:lnTo>
                    <a:pt x="1551714" y="1891711"/>
                  </a:lnTo>
                  <a:lnTo>
                    <a:pt x="1568384" y="1852222"/>
                  </a:lnTo>
                  <a:lnTo>
                    <a:pt x="1574292" y="1808276"/>
                  </a:lnTo>
                  <a:lnTo>
                    <a:pt x="157429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xmlns="" id="{D8ED51AF-F720-465F-A4F3-528363B806E7}"/>
                </a:ext>
              </a:extLst>
            </p:cNvPr>
            <p:cNvSpPr/>
            <p:nvPr/>
          </p:nvSpPr>
          <p:spPr>
            <a:xfrm>
              <a:off x="379475" y="4277867"/>
              <a:ext cx="1574800" cy="1973580"/>
            </a:xfrm>
            <a:custGeom>
              <a:avLst/>
              <a:gdLst/>
              <a:ahLst/>
              <a:cxnLst/>
              <a:rect l="l" t="t" r="r" b="b"/>
              <a:pathLst>
                <a:path w="1574800" h="1973579">
                  <a:moveTo>
                    <a:pt x="1408938" y="1973579"/>
                  </a:moveTo>
                  <a:lnTo>
                    <a:pt x="165303" y="1973579"/>
                  </a:lnTo>
                  <a:lnTo>
                    <a:pt x="121357" y="1967675"/>
                  </a:lnTo>
                  <a:lnTo>
                    <a:pt x="81868" y="1951012"/>
                  </a:lnTo>
                  <a:lnTo>
                    <a:pt x="48413" y="1925166"/>
                  </a:lnTo>
                  <a:lnTo>
                    <a:pt x="22567" y="1891711"/>
                  </a:lnTo>
                  <a:lnTo>
                    <a:pt x="5904" y="1852222"/>
                  </a:lnTo>
                  <a:lnTo>
                    <a:pt x="0" y="1808276"/>
                  </a:lnTo>
                  <a:lnTo>
                    <a:pt x="0" y="0"/>
                  </a:lnTo>
                  <a:lnTo>
                    <a:pt x="1574292" y="0"/>
                  </a:lnTo>
                  <a:lnTo>
                    <a:pt x="1574292" y="1808276"/>
                  </a:lnTo>
                  <a:lnTo>
                    <a:pt x="1568384" y="1852222"/>
                  </a:lnTo>
                  <a:lnTo>
                    <a:pt x="1551714" y="1891711"/>
                  </a:lnTo>
                  <a:lnTo>
                    <a:pt x="1525857" y="1925166"/>
                  </a:lnTo>
                  <a:lnTo>
                    <a:pt x="1492391" y="1951012"/>
                  </a:lnTo>
                  <a:lnTo>
                    <a:pt x="1452892" y="1967675"/>
                  </a:lnTo>
                  <a:lnTo>
                    <a:pt x="1408938" y="19735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28">
            <a:extLst>
              <a:ext uri="{FF2B5EF4-FFF2-40B4-BE49-F238E27FC236}">
                <a16:creationId xmlns:a16="http://schemas.microsoft.com/office/drawing/2014/main" xmlns="" id="{1628AFAF-1F6C-4974-9F17-2BDE8771A971}"/>
              </a:ext>
            </a:extLst>
          </p:cNvPr>
          <p:cNvGrpSpPr/>
          <p:nvPr/>
        </p:nvGrpSpPr>
        <p:grpSpPr>
          <a:xfrm>
            <a:off x="2321853" y="3479411"/>
            <a:ext cx="1544320" cy="2140652"/>
            <a:chOff x="2116835" y="4306823"/>
            <a:chExt cx="1544320" cy="1972310"/>
          </a:xfrm>
        </p:grpSpPr>
        <p:sp>
          <p:nvSpPr>
            <p:cNvPr id="12" name="object 29">
              <a:extLst>
                <a:ext uri="{FF2B5EF4-FFF2-40B4-BE49-F238E27FC236}">
                  <a16:creationId xmlns:a16="http://schemas.microsoft.com/office/drawing/2014/main" xmlns="" id="{370C7C4F-1DE1-47E4-9059-9E772CFB3979}"/>
                </a:ext>
              </a:extLst>
            </p:cNvPr>
            <p:cNvSpPr/>
            <p:nvPr/>
          </p:nvSpPr>
          <p:spPr>
            <a:xfrm>
              <a:off x="2122931" y="4312919"/>
              <a:ext cx="1531620" cy="1960245"/>
            </a:xfrm>
            <a:custGeom>
              <a:avLst/>
              <a:gdLst/>
              <a:ahLst/>
              <a:cxnLst/>
              <a:rect l="l" t="t" r="r" b="b"/>
              <a:pathLst>
                <a:path w="1531620" h="1960245">
                  <a:moveTo>
                    <a:pt x="1531620" y="0"/>
                  </a:moveTo>
                  <a:lnTo>
                    <a:pt x="0" y="0"/>
                  </a:lnTo>
                  <a:lnTo>
                    <a:pt x="0" y="1799043"/>
                  </a:lnTo>
                  <a:lnTo>
                    <a:pt x="5744" y="1841798"/>
                  </a:lnTo>
                  <a:lnTo>
                    <a:pt x="21956" y="1880215"/>
                  </a:lnTo>
                  <a:lnTo>
                    <a:pt x="47101" y="1912762"/>
                  </a:lnTo>
                  <a:lnTo>
                    <a:pt x="79643" y="1937908"/>
                  </a:lnTo>
                  <a:lnTo>
                    <a:pt x="118048" y="1954119"/>
                  </a:lnTo>
                  <a:lnTo>
                    <a:pt x="160781" y="1959864"/>
                  </a:lnTo>
                  <a:lnTo>
                    <a:pt x="1370838" y="1959864"/>
                  </a:lnTo>
                  <a:lnTo>
                    <a:pt x="1413571" y="1954119"/>
                  </a:lnTo>
                  <a:lnTo>
                    <a:pt x="1451976" y="1937908"/>
                  </a:lnTo>
                  <a:lnTo>
                    <a:pt x="1484518" y="1912762"/>
                  </a:lnTo>
                  <a:lnTo>
                    <a:pt x="1509663" y="1880215"/>
                  </a:lnTo>
                  <a:lnTo>
                    <a:pt x="1525875" y="1841798"/>
                  </a:lnTo>
                  <a:lnTo>
                    <a:pt x="1531620" y="1799043"/>
                  </a:lnTo>
                  <a:lnTo>
                    <a:pt x="1531620" y="0"/>
                  </a:lnTo>
                  <a:close/>
                </a:path>
              </a:pathLst>
            </a:custGeom>
            <a:solidFill>
              <a:srgbClr val="449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30">
              <a:extLst>
                <a:ext uri="{FF2B5EF4-FFF2-40B4-BE49-F238E27FC236}">
                  <a16:creationId xmlns:a16="http://schemas.microsoft.com/office/drawing/2014/main" xmlns="" id="{10C2B0CE-11B1-48B7-8C17-83D38579350D}"/>
                </a:ext>
              </a:extLst>
            </p:cNvPr>
            <p:cNvSpPr/>
            <p:nvPr/>
          </p:nvSpPr>
          <p:spPr>
            <a:xfrm>
              <a:off x="2122931" y="4312919"/>
              <a:ext cx="1531620" cy="1960245"/>
            </a:xfrm>
            <a:custGeom>
              <a:avLst/>
              <a:gdLst/>
              <a:ahLst/>
              <a:cxnLst/>
              <a:rect l="l" t="t" r="r" b="b"/>
              <a:pathLst>
                <a:path w="1531620" h="1960245">
                  <a:moveTo>
                    <a:pt x="1370838" y="1959864"/>
                  </a:moveTo>
                  <a:lnTo>
                    <a:pt x="160781" y="1959864"/>
                  </a:lnTo>
                  <a:lnTo>
                    <a:pt x="118048" y="1954119"/>
                  </a:lnTo>
                  <a:lnTo>
                    <a:pt x="79643" y="1937908"/>
                  </a:lnTo>
                  <a:lnTo>
                    <a:pt x="47101" y="1912762"/>
                  </a:lnTo>
                  <a:lnTo>
                    <a:pt x="21956" y="1880215"/>
                  </a:lnTo>
                  <a:lnTo>
                    <a:pt x="5744" y="1841798"/>
                  </a:lnTo>
                  <a:lnTo>
                    <a:pt x="0" y="1799043"/>
                  </a:lnTo>
                  <a:lnTo>
                    <a:pt x="0" y="0"/>
                  </a:lnTo>
                  <a:lnTo>
                    <a:pt x="1531620" y="0"/>
                  </a:lnTo>
                  <a:lnTo>
                    <a:pt x="1531620" y="1799043"/>
                  </a:lnTo>
                  <a:lnTo>
                    <a:pt x="1525875" y="1841798"/>
                  </a:lnTo>
                  <a:lnTo>
                    <a:pt x="1509663" y="1880215"/>
                  </a:lnTo>
                  <a:lnTo>
                    <a:pt x="1484518" y="1912762"/>
                  </a:lnTo>
                  <a:lnTo>
                    <a:pt x="1451976" y="1937908"/>
                  </a:lnTo>
                  <a:lnTo>
                    <a:pt x="1413571" y="1954119"/>
                  </a:lnTo>
                  <a:lnTo>
                    <a:pt x="1370838" y="1959864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32">
            <a:extLst>
              <a:ext uri="{FF2B5EF4-FFF2-40B4-BE49-F238E27FC236}">
                <a16:creationId xmlns:a16="http://schemas.microsoft.com/office/drawing/2014/main" xmlns="" id="{20AD744F-3AB0-4A5D-B806-98F57D46CDCF}"/>
              </a:ext>
            </a:extLst>
          </p:cNvPr>
          <p:cNvGrpSpPr/>
          <p:nvPr/>
        </p:nvGrpSpPr>
        <p:grpSpPr>
          <a:xfrm>
            <a:off x="4008465" y="3486027"/>
            <a:ext cx="1478280" cy="2135508"/>
            <a:chOff x="3817620" y="4299203"/>
            <a:chExt cx="1478280" cy="2007235"/>
          </a:xfrm>
        </p:grpSpPr>
        <p:sp>
          <p:nvSpPr>
            <p:cNvPr id="15" name="object 33">
              <a:extLst>
                <a:ext uri="{FF2B5EF4-FFF2-40B4-BE49-F238E27FC236}">
                  <a16:creationId xmlns:a16="http://schemas.microsoft.com/office/drawing/2014/main" xmlns="" id="{DEB1DA5A-316A-4000-94EB-757CFEFD7631}"/>
                </a:ext>
              </a:extLst>
            </p:cNvPr>
            <p:cNvSpPr/>
            <p:nvPr/>
          </p:nvSpPr>
          <p:spPr>
            <a:xfrm>
              <a:off x="3823716" y="4305299"/>
              <a:ext cx="1466215" cy="1995170"/>
            </a:xfrm>
            <a:custGeom>
              <a:avLst/>
              <a:gdLst/>
              <a:ahLst/>
              <a:cxnLst/>
              <a:rect l="l" t="t" r="r" b="b"/>
              <a:pathLst>
                <a:path w="1466214" h="1995170">
                  <a:moveTo>
                    <a:pt x="1466088" y="0"/>
                  </a:moveTo>
                  <a:lnTo>
                    <a:pt x="0" y="0"/>
                  </a:lnTo>
                  <a:lnTo>
                    <a:pt x="0" y="1840979"/>
                  </a:lnTo>
                  <a:lnTo>
                    <a:pt x="7851" y="1889634"/>
                  </a:lnTo>
                  <a:lnTo>
                    <a:pt x="29711" y="1931890"/>
                  </a:lnTo>
                  <a:lnTo>
                    <a:pt x="63038" y="1965214"/>
                  </a:lnTo>
                  <a:lnTo>
                    <a:pt x="105290" y="1987067"/>
                  </a:lnTo>
                  <a:lnTo>
                    <a:pt x="153924" y="1994915"/>
                  </a:lnTo>
                  <a:lnTo>
                    <a:pt x="1312164" y="1994915"/>
                  </a:lnTo>
                  <a:lnTo>
                    <a:pt x="1360797" y="1987067"/>
                  </a:lnTo>
                  <a:lnTo>
                    <a:pt x="1403049" y="1965214"/>
                  </a:lnTo>
                  <a:lnTo>
                    <a:pt x="1436376" y="1931890"/>
                  </a:lnTo>
                  <a:lnTo>
                    <a:pt x="1458236" y="1889634"/>
                  </a:lnTo>
                  <a:lnTo>
                    <a:pt x="1466088" y="1840979"/>
                  </a:lnTo>
                  <a:lnTo>
                    <a:pt x="1466088" y="0"/>
                  </a:lnTo>
                  <a:close/>
                </a:path>
              </a:pathLst>
            </a:custGeom>
            <a:solidFill>
              <a:srgbClr val="43B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4">
              <a:extLst>
                <a:ext uri="{FF2B5EF4-FFF2-40B4-BE49-F238E27FC236}">
                  <a16:creationId xmlns:a16="http://schemas.microsoft.com/office/drawing/2014/main" xmlns="" id="{CFF1AB85-50D2-4523-ABBF-8DD51FAAC44D}"/>
                </a:ext>
              </a:extLst>
            </p:cNvPr>
            <p:cNvSpPr/>
            <p:nvPr/>
          </p:nvSpPr>
          <p:spPr>
            <a:xfrm>
              <a:off x="3823716" y="4305299"/>
              <a:ext cx="1466215" cy="1995170"/>
            </a:xfrm>
            <a:custGeom>
              <a:avLst/>
              <a:gdLst/>
              <a:ahLst/>
              <a:cxnLst/>
              <a:rect l="l" t="t" r="r" b="b"/>
              <a:pathLst>
                <a:path w="1466214" h="1995170">
                  <a:moveTo>
                    <a:pt x="1312164" y="1994915"/>
                  </a:moveTo>
                  <a:lnTo>
                    <a:pt x="153924" y="1994915"/>
                  </a:lnTo>
                  <a:lnTo>
                    <a:pt x="105290" y="1987067"/>
                  </a:lnTo>
                  <a:lnTo>
                    <a:pt x="63038" y="1965214"/>
                  </a:lnTo>
                  <a:lnTo>
                    <a:pt x="29711" y="1931890"/>
                  </a:lnTo>
                  <a:lnTo>
                    <a:pt x="7851" y="1889634"/>
                  </a:lnTo>
                  <a:lnTo>
                    <a:pt x="0" y="1840979"/>
                  </a:lnTo>
                  <a:lnTo>
                    <a:pt x="0" y="0"/>
                  </a:lnTo>
                  <a:lnTo>
                    <a:pt x="1466088" y="0"/>
                  </a:lnTo>
                  <a:lnTo>
                    <a:pt x="1466088" y="1840979"/>
                  </a:lnTo>
                  <a:lnTo>
                    <a:pt x="1458236" y="1889634"/>
                  </a:lnTo>
                  <a:lnTo>
                    <a:pt x="1436376" y="1931890"/>
                  </a:lnTo>
                  <a:lnTo>
                    <a:pt x="1403049" y="1965214"/>
                  </a:lnTo>
                  <a:lnTo>
                    <a:pt x="1360797" y="1987067"/>
                  </a:lnTo>
                  <a:lnTo>
                    <a:pt x="1312164" y="199491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6">
            <a:extLst>
              <a:ext uri="{FF2B5EF4-FFF2-40B4-BE49-F238E27FC236}">
                <a16:creationId xmlns:a16="http://schemas.microsoft.com/office/drawing/2014/main" xmlns="" id="{2522CB7D-7045-44E1-A28B-7AA8B2C101C2}"/>
              </a:ext>
            </a:extLst>
          </p:cNvPr>
          <p:cNvGrpSpPr/>
          <p:nvPr/>
        </p:nvGrpSpPr>
        <p:grpSpPr>
          <a:xfrm>
            <a:off x="5745238" y="3492513"/>
            <a:ext cx="1379220" cy="2148652"/>
            <a:chOff x="5384291" y="4291584"/>
            <a:chExt cx="1379220" cy="1972310"/>
          </a:xfrm>
        </p:grpSpPr>
        <p:sp>
          <p:nvSpPr>
            <p:cNvPr id="18" name="object 37">
              <a:extLst>
                <a:ext uri="{FF2B5EF4-FFF2-40B4-BE49-F238E27FC236}">
                  <a16:creationId xmlns:a16="http://schemas.microsoft.com/office/drawing/2014/main" xmlns="" id="{A93BE640-B3A3-459E-8686-2F65E2D76B99}"/>
                </a:ext>
              </a:extLst>
            </p:cNvPr>
            <p:cNvSpPr/>
            <p:nvPr/>
          </p:nvSpPr>
          <p:spPr>
            <a:xfrm>
              <a:off x="5390387" y="4297680"/>
              <a:ext cx="1367155" cy="1960245"/>
            </a:xfrm>
            <a:custGeom>
              <a:avLst/>
              <a:gdLst/>
              <a:ahLst/>
              <a:cxnLst/>
              <a:rect l="l" t="t" r="r" b="b"/>
              <a:pathLst>
                <a:path w="1367154" h="1960245">
                  <a:moveTo>
                    <a:pt x="1367028" y="0"/>
                  </a:moveTo>
                  <a:lnTo>
                    <a:pt x="0" y="0"/>
                  </a:lnTo>
                  <a:lnTo>
                    <a:pt x="0" y="1816328"/>
                  </a:lnTo>
                  <a:lnTo>
                    <a:pt x="7317" y="1861697"/>
                  </a:lnTo>
                  <a:lnTo>
                    <a:pt x="27692" y="1901099"/>
                  </a:lnTo>
                  <a:lnTo>
                    <a:pt x="58759" y="1932170"/>
                  </a:lnTo>
                  <a:lnTo>
                    <a:pt x="98153" y="1952546"/>
                  </a:lnTo>
                  <a:lnTo>
                    <a:pt x="143510" y="1959864"/>
                  </a:lnTo>
                  <a:lnTo>
                    <a:pt x="1223517" y="1959864"/>
                  </a:lnTo>
                  <a:lnTo>
                    <a:pt x="1268874" y="1952546"/>
                  </a:lnTo>
                  <a:lnTo>
                    <a:pt x="1308268" y="1932170"/>
                  </a:lnTo>
                  <a:lnTo>
                    <a:pt x="1339335" y="1901099"/>
                  </a:lnTo>
                  <a:lnTo>
                    <a:pt x="1359710" y="1861697"/>
                  </a:lnTo>
                  <a:lnTo>
                    <a:pt x="1367028" y="1816328"/>
                  </a:lnTo>
                  <a:lnTo>
                    <a:pt x="1367028" y="0"/>
                  </a:lnTo>
                  <a:close/>
                </a:path>
              </a:pathLst>
            </a:custGeom>
            <a:solidFill>
              <a:srgbClr val="43BA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8">
              <a:extLst>
                <a:ext uri="{FF2B5EF4-FFF2-40B4-BE49-F238E27FC236}">
                  <a16:creationId xmlns:a16="http://schemas.microsoft.com/office/drawing/2014/main" xmlns="" id="{4964B0C6-D493-4348-937C-F45F2F4150E3}"/>
                </a:ext>
              </a:extLst>
            </p:cNvPr>
            <p:cNvSpPr/>
            <p:nvPr/>
          </p:nvSpPr>
          <p:spPr>
            <a:xfrm>
              <a:off x="5390387" y="4297680"/>
              <a:ext cx="1367155" cy="1960245"/>
            </a:xfrm>
            <a:custGeom>
              <a:avLst/>
              <a:gdLst/>
              <a:ahLst/>
              <a:cxnLst/>
              <a:rect l="l" t="t" r="r" b="b"/>
              <a:pathLst>
                <a:path w="1367154" h="1960245">
                  <a:moveTo>
                    <a:pt x="1223517" y="1959864"/>
                  </a:moveTo>
                  <a:lnTo>
                    <a:pt x="143510" y="1959864"/>
                  </a:lnTo>
                  <a:lnTo>
                    <a:pt x="98153" y="1952546"/>
                  </a:lnTo>
                  <a:lnTo>
                    <a:pt x="58759" y="1932170"/>
                  </a:lnTo>
                  <a:lnTo>
                    <a:pt x="27692" y="1901099"/>
                  </a:lnTo>
                  <a:lnTo>
                    <a:pt x="7317" y="1861697"/>
                  </a:lnTo>
                  <a:lnTo>
                    <a:pt x="0" y="1816328"/>
                  </a:lnTo>
                  <a:lnTo>
                    <a:pt x="0" y="0"/>
                  </a:lnTo>
                  <a:lnTo>
                    <a:pt x="1367028" y="0"/>
                  </a:lnTo>
                  <a:lnTo>
                    <a:pt x="1367028" y="1816328"/>
                  </a:lnTo>
                  <a:lnTo>
                    <a:pt x="1359710" y="1861697"/>
                  </a:lnTo>
                  <a:lnTo>
                    <a:pt x="1339335" y="1901099"/>
                  </a:lnTo>
                  <a:lnTo>
                    <a:pt x="1308268" y="1932170"/>
                  </a:lnTo>
                  <a:lnTo>
                    <a:pt x="1268874" y="1952546"/>
                  </a:lnTo>
                  <a:lnTo>
                    <a:pt x="1223517" y="195986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36">
            <a:extLst>
              <a:ext uri="{FF2B5EF4-FFF2-40B4-BE49-F238E27FC236}">
                <a16:creationId xmlns:a16="http://schemas.microsoft.com/office/drawing/2014/main" xmlns="" id="{EAB5D122-E8A8-44CA-ABC9-1D30FB6A2FA9}"/>
              </a:ext>
            </a:extLst>
          </p:cNvPr>
          <p:cNvGrpSpPr/>
          <p:nvPr/>
        </p:nvGrpSpPr>
        <p:grpSpPr>
          <a:xfrm>
            <a:off x="7272370" y="3499223"/>
            <a:ext cx="1379220" cy="2168137"/>
            <a:chOff x="5384291" y="4291584"/>
            <a:chExt cx="1379220" cy="1972310"/>
          </a:xfrm>
        </p:grpSpPr>
        <p:sp>
          <p:nvSpPr>
            <p:cNvPr id="21" name="object 37">
              <a:extLst>
                <a:ext uri="{FF2B5EF4-FFF2-40B4-BE49-F238E27FC236}">
                  <a16:creationId xmlns:a16="http://schemas.microsoft.com/office/drawing/2014/main" xmlns="" id="{1F53E639-AD9C-4030-88C5-0F740BC704E0}"/>
                </a:ext>
              </a:extLst>
            </p:cNvPr>
            <p:cNvSpPr/>
            <p:nvPr/>
          </p:nvSpPr>
          <p:spPr>
            <a:xfrm>
              <a:off x="5390387" y="4297680"/>
              <a:ext cx="1367155" cy="1960245"/>
            </a:xfrm>
            <a:custGeom>
              <a:avLst/>
              <a:gdLst/>
              <a:ahLst/>
              <a:cxnLst/>
              <a:rect l="l" t="t" r="r" b="b"/>
              <a:pathLst>
                <a:path w="1367154" h="1960245">
                  <a:moveTo>
                    <a:pt x="1367028" y="0"/>
                  </a:moveTo>
                  <a:lnTo>
                    <a:pt x="0" y="0"/>
                  </a:lnTo>
                  <a:lnTo>
                    <a:pt x="0" y="1816328"/>
                  </a:lnTo>
                  <a:lnTo>
                    <a:pt x="7317" y="1861697"/>
                  </a:lnTo>
                  <a:lnTo>
                    <a:pt x="27692" y="1901099"/>
                  </a:lnTo>
                  <a:lnTo>
                    <a:pt x="58759" y="1932170"/>
                  </a:lnTo>
                  <a:lnTo>
                    <a:pt x="98153" y="1952546"/>
                  </a:lnTo>
                  <a:lnTo>
                    <a:pt x="143510" y="1959864"/>
                  </a:lnTo>
                  <a:lnTo>
                    <a:pt x="1223517" y="1959864"/>
                  </a:lnTo>
                  <a:lnTo>
                    <a:pt x="1268874" y="1952546"/>
                  </a:lnTo>
                  <a:lnTo>
                    <a:pt x="1308268" y="1932170"/>
                  </a:lnTo>
                  <a:lnTo>
                    <a:pt x="1339335" y="1901099"/>
                  </a:lnTo>
                  <a:lnTo>
                    <a:pt x="1359710" y="1861697"/>
                  </a:lnTo>
                  <a:lnTo>
                    <a:pt x="1367028" y="1816328"/>
                  </a:lnTo>
                  <a:lnTo>
                    <a:pt x="1367028" y="0"/>
                  </a:lnTo>
                  <a:close/>
                </a:path>
              </a:pathLst>
            </a:custGeom>
            <a:solidFill>
              <a:srgbClr val="43BA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8">
              <a:extLst>
                <a:ext uri="{FF2B5EF4-FFF2-40B4-BE49-F238E27FC236}">
                  <a16:creationId xmlns:a16="http://schemas.microsoft.com/office/drawing/2014/main" xmlns="" id="{25C6E1D0-4C17-40E0-AD69-78D21F8178A4}"/>
                </a:ext>
              </a:extLst>
            </p:cNvPr>
            <p:cNvSpPr/>
            <p:nvPr/>
          </p:nvSpPr>
          <p:spPr>
            <a:xfrm>
              <a:off x="5390387" y="4297680"/>
              <a:ext cx="1367155" cy="1960245"/>
            </a:xfrm>
            <a:custGeom>
              <a:avLst/>
              <a:gdLst/>
              <a:ahLst/>
              <a:cxnLst/>
              <a:rect l="l" t="t" r="r" b="b"/>
              <a:pathLst>
                <a:path w="1367154" h="1960245">
                  <a:moveTo>
                    <a:pt x="1223517" y="1959864"/>
                  </a:moveTo>
                  <a:lnTo>
                    <a:pt x="143510" y="1959864"/>
                  </a:lnTo>
                  <a:lnTo>
                    <a:pt x="98153" y="1952546"/>
                  </a:lnTo>
                  <a:lnTo>
                    <a:pt x="58759" y="1932170"/>
                  </a:lnTo>
                  <a:lnTo>
                    <a:pt x="27692" y="1901099"/>
                  </a:lnTo>
                  <a:lnTo>
                    <a:pt x="7317" y="1861697"/>
                  </a:lnTo>
                  <a:lnTo>
                    <a:pt x="0" y="1816328"/>
                  </a:lnTo>
                  <a:lnTo>
                    <a:pt x="0" y="0"/>
                  </a:lnTo>
                  <a:lnTo>
                    <a:pt x="1367028" y="0"/>
                  </a:lnTo>
                  <a:lnTo>
                    <a:pt x="1367028" y="1816328"/>
                  </a:lnTo>
                  <a:lnTo>
                    <a:pt x="1359710" y="1861697"/>
                  </a:lnTo>
                  <a:lnTo>
                    <a:pt x="1339335" y="1901099"/>
                  </a:lnTo>
                  <a:lnTo>
                    <a:pt x="1308268" y="1932170"/>
                  </a:lnTo>
                  <a:lnTo>
                    <a:pt x="1268874" y="1952546"/>
                  </a:lnTo>
                  <a:lnTo>
                    <a:pt x="1223517" y="195986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32">
            <a:extLst>
              <a:ext uri="{FF2B5EF4-FFF2-40B4-BE49-F238E27FC236}">
                <a16:creationId xmlns:a16="http://schemas.microsoft.com/office/drawing/2014/main" xmlns="" id="{1F1D2162-9174-4C17-A916-FB9089B1483B}"/>
              </a:ext>
            </a:extLst>
          </p:cNvPr>
          <p:cNvGrpSpPr/>
          <p:nvPr/>
        </p:nvGrpSpPr>
        <p:grpSpPr>
          <a:xfrm>
            <a:off x="8723322" y="3511867"/>
            <a:ext cx="1481651" cy="2148862"/>
            <a:chOff x="3823716" y="4279455"/>
            <a:chExt cx="1481651" cy="2021014"/>
          </a:xfrm>
        </p:grpSpPr>
        <p:sp>
          <p:nvSpPr>
            <p:cNvPr id="24" name="object 33">
              <a:extLst>
                <a:ext uri="{FF2B5EF4-FFF2-40B4-BE49-F238E27FC236}">
                  <a16:creationId xmlns:a16="http://schemas.microsoft.com/office/drawing/2014/main" xmlns="" id="{A8B641E6-000B-454B-AD9C-68D208F756FA}"/>
                </a:ext>
              </a:extLst>
            </p:cNvPr>
            <p:cNvSpPr/>
            <p:nvPr/>
          </p:nvSpPr>
          <p:spPr>
            <a:xfrm>
              <a:off x="3839152" y="4279455"/>
              <a:ext cx="1466215" cy="1995170"/>
            </a:xfrm>
            <a:custGeom>
              <a:avLst/>
              <a:gdLst/>
              <a:ahLst/>
              <a:cxnLst/>
              <a:rect l="l" t="t" r="r" b="b"/>
              <a:pathLst>
                <a:path w="1466214" h="1995170">
                  <a:moveTo>
                    <a:pt x="1466088" y="0"/>
                  </a:moveTo>
                  <a:lnTo>
                    <a:pt x="0" y="0"/>
                  </a:lnTo>
                  <a:lnTo>
                    <a:pt x="0" y="1840979"/>
                  </a:lnTo>
                  <a:lnTo>
                    <a:pt x="7851" y="1889634"/>
                  </a:lnTo>
                  <a:lnTo>
                    <a:pt x="29711" y="1931890"/>
                  </a:lnTo>
                  <a:lnTo>
                    <a:pt x="63038" y="1965214"/>
                  </a:lnTo>
                  <a:lnTo>
                    <a:pt x="105290" y="1987067"/>
                  </a:lnTo>
                  <a:lnTo>
                    <a:pt x="153924" y="1994915"/>
                  </a:lnTo>
                  <a:lnTo>
                    <a:pt x="1312164" y="1994915"/>
                  </a:lnTo>
                  <a:lnTo>
                    <a:pt x="1360797" y="1987067"/>
                  </a:lnTo>
                  <a:lnTo>
                    <a:pt x="1403049" y="1965214"/>
                  </a:lnTo>
                  <a:lnTo>
                    <a:pt x="1436376" y="1931890"/>
                  </a:lnTo>
                  <a:lnTo>
                    <a:pt x="1458236" y="1889634"/>
                  </a:lnTo>
                  <a:lnTo>
                    <a:pt x="1466088" y="1840979"/>
                  </a:lnTo>
                  <a:lnTo>
                    <a:pt x="1466088" y="0"/>
                  </a:lnTo>
                  <a:close/>
                </a:path>
              </a:pathLst>
            </a:custGeom>
            <a:solidFill>
              <a:srgbClr val="43B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4">
              <a:extLst>
                <a:ext uri="{FF2B5EF4-FFF2-40B4-BE49-F238E27FC236}">
                  <a16:creationId xmlns:a16="http://schemas.microsoft.com/office/drawing/2014/main" xmlns="" id="{4A98E470-676D-458B-8D88-FC69E6947D98}"/>
                </a:ext>
              </a:extLst>
            </p:cNvPr>
            <p:cNvSpPr/>
            <p:nvPr/>
          </p:nvSpPr>
          <p:spPr>
            <a:xfrm>
              <a:off x="3823716" y="4305299"/>
              <a:ext cx="1466215" cy="1995170"/>
            </a:xfrm>
            <a:custGeom>
              <a:avLst/>
              <a:gdLst/>
              <a:ahLst/>
              <a:cxnLst/>
              <a:rect l="l" t="t" r="r" b="b"/>
              <a:pathLst>
                <a:path w="1466214" h="1995170">
                  <a:moveTo>
                    <a:pt x="1312164" y="1994915"/>
                  </a:moveTo>
                  <a:lnTo>
                    <a:pt x="153924" y="1994915"/>
                  </a:lnTo>
                  <a:lnTo>
                    <a:pt x="105290" y="1987067"/>
                  </a:lnTo>
                  <a:lnTo>
                    <a:pt x="63038" y="1965214"/>
                  </a:lnTo>
                  <a:lnTo>
                    <a:pt x="29711" y="1931890"/>
                  </a:lnTo>
                  <a:lnTo>
                    <a:pt x="7851" y="1889634"/>
                  </a:lnTo>
                  <a:lnTo>
                    <a:pt x="0" y="1840979"/>
                  </a:lnTo>
                  <a:lnTo>
                    <a:pt x="0" y="0"/>
                  </a:lnTo>
                  <a:lnTo>
                    <a:pt x="1466088" y="0"/>
                  </a:lnTo>
                  <a:lnTo>
                    <a:pt x="1466088" y="1840979"/>
                  </a:lnTo>
                  <a:lnTo>
                    <a:pt x="1458236" y="1889634"/>
                  </a:lnTo>
                  <a:lnTo>
                    <a:pt x="1436376" y="1931890"/>
                  </a:lnTo>
                  <a:lnTo>
                    <a:pt x="1403049" y="1965214"/>
                  </a:lnTo>
                  <a:lnTo>
                    <a:pt x="1360797" y="1987067"/>
                  </a:lnTo>
                  <a:lnTo>
                    <a:pt x="1312164" y="199491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7">
            <a:extLst>
              <a:ext uri="{FF2B5EF4-FFF2-40B4-BE49-F238E27FC236}">
                <a16:creationId xmlns:a16="http://schemas.microsoft.com/office/drawing/2014/main" xmlns="" id="{EED11C18-3A0A-4AFE-99AB-BC05ECB52D0F}"/>
              </a:ext>
            </a:extLst>
          </p:cNvPr>
          <p:cNvGrpSpPr/>
          <p:nvPr/>
        </p:nvGrpSpPr>
        <p:grpSpPr>
          <a:xfrm>
            <a:off x="10296789" y="3518692"/>
            <a:ext cx="1586865" cy="2162690"/>
            <a:chOff x="373379" y="4271771"/>
            <a:chExt cx="1586865" cy="1986280"/>
          </a:xfrm>
        </p:grpSpPr>
        <p:sp>
          <p:nvSpPr>
            <p:cNvPr id="27" name="object 8">
              <a:extLst>
                <a:ext uri="{FF2B5EF4-FFF2-40B4-BE49-F238E27FC236}">
                  <a16:creationId xmlns:a16="http://schemas.microsoft.com/office/drawing/2014/main" xmlns="" id="{10693BBA-D887-4694-B5CB-4DA99D0BA693}"/>
                </a:ext>
              </a:extLst>
            </p:cNvPr>
            <p:cNvSpPr/>
            <p:nvPr/>
          </p:nvSpPr>
          <p:spPr>
            <a:xfrm>
              <a:off x="379475" y="4277867"/>
              <a:ext cx="1574800" cy="1973580"/>
            </a:xfrm>
            <a:custGeom>
              <a:avLst/>
              <a:gdLst/>
              <a:ahLst/>
              <a:cxnLst/>
              <a:rect l="l" t="t" r="r" b="b"/>
              <a:pathLst>
                <a:path w="1574800" h="1973579">
                  <a:moveTo>
                    <a:pt x="1574292" y="0"/>
                  </a:moveTo>
                  <a:lnTo>
                    <a:pt x="0" y="0"/>
                  </a:lnTo>
                  <a:lnTo>
                    <a:pt x="0" y="1808276"/>
                  </a:lnTo>
                  <a:lnTo>
                    <a:pt x="5904" y="1852222"/>
                  </a:lnTo>
                  <a:lnTo>
                    <a:pt x="22567" y="1891711"/>
                  </a:lnTo>
                  <a:lnTo>
                    <a:pt x="48413" y="1925166"/>
                  </a:lnTo>
                  <a:lnTo>
                    <a:pt x="81868" y="1951012"/>
                  </a:lnTo>
                  <a:lnTo>
                    <a:pt x="121357" y="1967675"/>
                  </a:lnTo>
                  <a:lnTo>
                    <a:pt x="165303" y="1973579"/>
                  </a:lnTo>
                  <a:lnTo>
                    <a:pt x="1408938" y="1973579"/>
                  </a:lnTo>
                  <a:lnTo>
                    <a:pt x="1452892" y="1967675"/>
                  </a:lnTo>
                  <a:lnTo>
                    <a:pt x="1492391" y="1951012"/>
                  </a:lnTo>
                  <a:lnTo>
                    <a:pt x="1525857" y="1925166"/>
                  </a:lnTo>
                  <a:lnTo>
                    <a:pt x="1551714" y="1891711"/>
                  </a:lnTo>
                  <a:lnTo>
                    <a:pt x="1568384" y="1852222"/>
                  </a:lnTo>
                  <a:lnTo>
                    <a:pt x="1574292" y="1808276"/>
                  </a:lnTo>
                  <a:lnTo>
                    <a:pt x="157429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xmlns="" id="{E4CE16FC-8432-4045-95AC-9C1BD1BD1EB7}"/>
                </a:ext>
              </a:extLst>
            </p:cNvPr>
            <p:cNvSpPr/>
            <p:nvPr/>
          </p:nvSpPr>
          <p:spPr>
            <a:xfrm>
              <a:off x="379475" y="4277867"/>
              <a:ext cx="1574800" cy="1973580"/>
            </a:xfrm>
            <a:custGeom>
              <a:avLst/>
              <a:gdLst/>
              <a:ahLst/>
              <a:cxnLst/>
              <a:rect l="l" t="t" r="r" b="b"/>
              <a:pathLst>
                <a:path w="1574800" h="1973579">
                  <a:moveTo>
                    <a:pt x="1408938" y="1973579"/>
                  </a:moveTo>
                  <a:lnTo>
                    <a:pt x="165303" y="1973579"/>
                  </a:lnTo>
                  <a:lnTo>
                    <a:pt x="121357" y="1967675"/>
                  </a:lnTo>
                  <a:lnTo>
                    <a:pt x="81868" y="1951012"/>
                  </a:lnTo>
                  <a:lnTo>
                    <a:pt x="48413" y="1925166"/>
                  </a:lnTo>
                  <a:lnTo>
                    <a:pt x="22567" y="1891711"/>
                  </a:lnTo>
                  <a:lnTo>
                    <a:pt x="5904" y="1852222"/>
                  </a:lnTo>
                  <a:lnTo>
                    <a:pt x="0" y="1808276"/>
                  </a:lnTo>
                  <a:lnTo>
                    <a:pt x="0" y="0"/>
                  </a:lnTo>
                  <a:lnTo>
                    <a:pt x="1574292" y="0"/>
                  </a:lnTo>
                  <a:lnTo>
                    <a:pt x="1574292" y="1808276"/>
                  </a:lnTo>
                  <a:lnTo>
                    <a:pt x="1568384" y="1852222"/>
                  </a:lnTo>
                  <a:lnTo>
                    <a:pt x="1551714" y="1891711"/>
                  </a:lnTo>
                  <a:lnTo>
                    <a:pt x="1525857" y="1925166"/>
                  </a:lnTo>
                  <a:lnTo>
                    <a:pt x="1492391" y="1951012"/>
                  </a:lnTo>
                  <a:lnTo>
                    <a:pt x="1452892" y="1967675"/>
                  </a:lnTo>
                  <a:lnTo>
                    <a:pt x="1408938" y="19735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7">
            <a:extLst>
              <a:ext uri="{FF2B5EF4-FFF2-40B4-BE49-F238E27FC236}">
                <a16:creationId xmlns:a16="http://schemas.microsoft.com/office/drawing/2014/main" xmlns="" id="{B0F8C006-7634-49EA-857B-E104C87CF34F}"/>
              </a:ext>
            </a:extLst>
          </p:cNvPr>
          <p:cNvSpPr txBox="1"/>
          <p:nvPr/>
        </p:nvSpPr>
        <p:spPr>
          <a:xfrm>
            <a:off x="632586" y="4129876"/>
            <a:ext cx="1278229" cy="8326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1270" algn="ctr">
              <a:lnSpc>
                <a:spcPct val="86100"/>
              </a:lnSpc>
              <a:spcBef>
                <a:spcPts val="300"/>
              </a:spcBef>
            </a:pP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clui</a:t>
            </a:r>
            <a:r>
              <a:rPr sz="1200" spc="-7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v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lor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sz="1200" spc="-11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y 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sz="1200" spc="-7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cipi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é</a:t>
            </a:r>
            <a:r>
              <a:rPr sz="1200" spc="-8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tico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  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con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id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sz="1200" spc="-8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en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  </a:t>
            </a:r>
            <a:r>
              <a:rPr sz="1200" spc="-14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ig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6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de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g</a:t>
            </a:r>
            <a:r>
              <a:rPr sz="1200" spc="-7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sz="1200" spc="-10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dad  de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Fun</a:t>
            </a:r>
            <a:r>
              <a:rPr sz="1200" spc="-1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ció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4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úb</a:t>
            </a:r>
            <a:r>
              <a:rPr sz="1200" spc="-5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li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ca</a:t>
            </a:r>
            <a:endParaRPr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xmlns="" id="{C1A00878-C10B-48DD-A298-6C9A59904F15}"/>
              </a:ext>
            </a:extLst>
          </p:cNvPr>
          <p:cNvSpPr txBox="1"/>
          <p:nvPr/>
        </p:nvSpPr>
        <p:spPr>
          <a:xfrm>
            <a:off x="2327949" y="3945222"/>
            <a:ext cx="1450300" cy="130907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065" marR="5080" algn="ctr">
              <a:lnSpc>
                <a:spcPct val="86100"/>
              </a:lnSpc>
              <a:spcBef>
                <a:spcPts val="300"/>
              </a:spcBef>
            </a:pPr>
            <a:r>
              <a:rPr sz="1200" spc="-14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ract</a:t>
            </a:r>
            <a:r>
              <a:rPr sz="1200" spc="-1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ica</a:t>
            </a:r>
            <a:r>
              <a:rPr sz="1200" spc="-7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sz="1200" spc="-5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</a:t>
            </a:r>
            <a:r>
              <a:rPr sz="1200" spc="-6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tra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to</a:t>
            </a:r>
            <a:r>
              <a:rPr sz="1200" spc="-6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jus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, 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hone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st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eg</a:t>
            </a:r>
            <a:r>
              <a:rPr sz="1200" spc="-1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ro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en 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da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ct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de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u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  </a:t>
            </a:r>
            <a:r>
              <a:rPr sz="1200" spc="-9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rela</a:t>
            </a:r>
            <a:r>
              <a:rPr sz="1200" spc="-1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cio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sz="1200" spc="-11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otro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 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18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m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pañeros</a:t>
            </a:r>
            <a:r>
              <a:rPr sz="1200" spc="-8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de  traba</a:t>
            </a:r>
            <a:r>
              <a:rPr sz="1200" spc="-5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j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de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la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,  </a:t>
            </a:r>
            <a:r>
              <a:rPr sz="1200" spc="-9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contratistas, 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comunidad, </a:t>
            </a:r>
            <a:r>
              <a:rPr sz="1200" spc="-11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proveedores</a:t>
            </a:r>
            <a:r>
              <a:rPr sz="1200" spc="-8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y 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au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dade</a:t>
            </a:r>
            <a:r>
              <a:rPr sz="1200" spc="-11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sz="1200" spc="-9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en  </a:t>
            </a:r>
            <a:r>
              <a:rPr sz="1200" spc="-105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general</a:t>
            </a:r>
            <a:endParaRPr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object 35">
            <a:extLst>
              <a:ext uri="{FF2B5EF4-FFF2-40B4-BE49-F238E27FC236}">
                <a16:creationId xmlns:a16="http://schemas.microsoft.com/office/drawing/2014/main" xmlns="" id="{B7ACC0EB-CF3C-4D19-A514-F633DEE15409}"/>
              </a:ext>
            </a:extLst>
          </p:cNvPr>
          <p:cNvSpPr txBox="1"/>
          <p:nvPr/>
        </p:nvSpPr>
        <p:spPr>
          <a:xfrm>
            <a:off x="4196849" y="3927972"/>
            <a:ext cx="1165225" cy="1310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1905" algn="ctr">
              <a:lnSpc>
                <a:spcPct val="86100"/>
              </a:lnSpc>
              <a:spcBef>
                <a:spcPts val="300"/>
              </a:spcBef>
            </a:pPr>
            <a:r>
              <a:rPr sz="1200" spc="-175" dirty="0">
                <a:solidFill>
                  <a:srgbClr val="FFFFFF"/>
                </a:solidFill>
                <a:latin typeface="+mj-lt"/>
                <a:cs typeface="Arial MT"/>
              </a:rPr>
              <a:t>G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 MT"/>
              </a:rPr>
              <a:t>u</a:t>
            </a:r>
            <a:r>
              <a:rPr sz="1200" spc="-110" dirty="0">
                <a:solidFill>
                  <a:srgbClr val="FFFFFF"/>
                </a:solidFill>
                <a:latin typeface="+mj-lt"/>
                <a:cs typeface="Arial MT"/>
              </a:rPr>
              <a:t>arda</a:t>
            </a:r>
            <a:r>
              <a:rPr sz="1200" spc="-75" dirty="0">
                <a:solidFill>
                  <a:srgbClr val="FFFFFF"/>
                </a:solidFill>
                <a:latin typeface="+mj-lt"/>
                <a:cs typeface="Arial MT"/>
              </a:rPr>
              <a:t>r </a:t>
            </a:r>
            <a:r>
              <a:rPr sz="1200" spc="-105" dirty="0">
                <a:solidFill>
                  <a:srgbClr val="FFFFFF"/>
                </a:solidFill>
                <a:latin typeface="+mj-lt"/>
                <a:cs typeface="Arial MT"/>
              </a:rPr>
              <a:t>buena 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 MT"/>
              </a:rPr>
              <a:t>c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ndu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 MT"/>
              </a:rPr>
              <a:t>ct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a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en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 MT"/>
              </a:rPr>
              <a:t>t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 MT"/>
              </a:rPr>
              <a:t>o</a:t>
            </a:r>
            <a:r>
              <a:rPr sz="1200" spc="-95" dirty="0">
                <a:solidFill>
                  <a:srgbClr val="FFFFFF"/>
                </a:solidFill>
                <a:latin typeface="+mj-lt"/>
                <a:cs typeface="Arial MT"/>
              </a:rPr>
              <a:t>do 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 MT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e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n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 MT"/>
              </a:rPr>
              <a:t>tid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+mj-lt"/>
                <a:cs typeface="Arial MT"/>
              </a:rPr>
              <a:t>y</a:t>
            </a:r>
            <a:r>
              <a:rPr sz="1200" spc="-65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b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 MT"/>
              </a:rPr>
              <a:t>rar</a:t>
            </a:r>
            <a:r>
              <a:rPr sz="1200" spc="-75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 MT"/>
              </a:rPr>
              <a:t>c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o</a:t>
            </a:r>
            <a:r>
              <a:rPr sz="1200" spc="-95" dirty="0">
                <a:solidFill>
                  <a:srgbClr val="FFFFFF"/>
                </a:solidFill>
                <a:latin typeface="+mj-lt"/>
                <a:cs typeface="Arial MT"/>
              </a:rPr>
              <a:t>n  e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 MT"/>
              </a:rPr>
              <a:t>s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 MT"/>
              </a:rPr>
              <a:t>píritu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de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 MT"/>
              </a:rPr>
              <a:t>le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a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 MT"/>
              </a:rPr>
              <a:t>l 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 MT"/>
              </a:rPr>
              <a:t>c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o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 MT"/>
              </a:rPr>
              <a:t>la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b</a:t>
            </a:r>
            <a:r>
              <a:rPr sz="1200" spc="-105" dirty="0">
                <a:solidFill>
                  <a:srgbClr val="FFFFFF"/>
                </a:solidFill>
                <a:latin typeface="+mj-lt"/>
                <a:cs typeface="Arial MT"/>
              </a:rPr>
              <a:t>oración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en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e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 MT"/>
              </a:rPr>
              <a:t>l  </a:t>
            </a:r>
            <a:r>
              <a:rPr sz="1200" spc="-114" dirty="0">
                <a:solidFill>
                  <a:srgbClr val="FFFFFF"/>
                </a:solidFill>
                <a:latin typeface="+mj-lt"/>
                <a:cs typeface="Arial MT"/>
              </a:rPr>
              <a:t>orden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85" dirty="0">
                <a:solidFill>
                  <a:srgbClr val="FFFFFF"/>
                </a:solidFill>
                <a:latin typeface="+mj-lt"/>
                <a:cs typeface="Arial MT"/>
              </a:rPr>
              <a:t>m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o</a:t>
            </a:r>
            <a:r>
              <a:rPr sz="1200" spc="-85" dirty="0">
                <a:solidFill>
                  <a:srgbClr val="FFFFFF"/>
                </a:solidFill>
                <a:latin typeface="+mj-lt"/>
                <a:cs typeface="Arial MT"/>
              </a:rPr>
              <a:t>ral</a:t>
            </a:r>
            <a:r>
              <a:rPr sz="1200" spc="-75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 MT"/>
              </a:rPr>
              <a:t>y  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d</a:t>
            </a:r>
            <a:r>
              <a:rPr sz="1200" spc="-85" dirty="0">
                <a:solidFill>
                  <a:srgbClr val="FFFFFF"/>
                </a:solidFill>
                <a:latin typeface="+mj-lt"/>
                <a:cs typeface="Arial MT"/>
              </a:rPr>
              <a:t>isci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p</a:t>
            </a:r>
            <a:r>
              <a:rPr sz="1200" spc="-55" dirty="0">
                <a:solidFill>
                  <a:srgbClr val="FFFFFF"/>
                </a:solidFill>
                <a:latin typeface="+mj-lt"/>
                <a:cs typeface="Arial MT"/>
              </a:rPr>
              <a:t>l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 MT"/>
              </a:rPr>
              <a:t>i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na</a:t>
            </a:r>
            <a:r>
              <a:rPr sz="1200" spc="-7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gene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 MT"/>
              </a:rPr>
              <a:t>r</a:t>
            </a:r>
            <a:r>
              <a:rPr sz="1200" spc="-120" dirty="0">
                <a:solidFill>
                  <a:srgbClr val="FFFFFF"/>
                </a:solidFill>
                <a:latin typeface="+mj-lt"/>
                <a:cs typeface="Arial MT"/>
              </a:rPr>
              <a:t>a</a:t>
            </a:r>
            <a:r>
              <a:rPr sz="1200" spc="-50" dirty="0">
                <a:solidFill>
                  <a:srgbClr val="FFFFFF"/>
                </a:solidFill>
                <a:latin typeface="+mj-lt"/>
                <a:cs typeface="Arial MT"/>
              </a:rPr>
              <a:t>l</a:t>
            </a:r>
            <a:r>
              <a:rPr sz="1200" spc="-75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+mj-lt"/>
                <a:cs typeface="Arial MT"/>
              </a:rPr>
              <a:t>de  </a:t>
            </a:r>
            <a:r>
              <a:rPr sz="1200" spc="-55" dirty="0">
                <a:solidFill>
                  <a:srgbClr val="FFFFFF"/>
                </a:solidFill>
                <a:latin typeface="+mj-lt"/>
                <a:cs typeface="Arial MT"/>
              </a:rPr>
              <a:t>l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a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 MT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en</a:t>
            </a:r>
            <a:r>
              <a:rPr sz="1200" spc="-80" dirty="0">
                <a:solidFill>
                  <a:srgbClr val="FFFFFF"/>
                </a:solidFill>
                <a:latin typeface="+mj-lt"/>
                <a:cs typeface="Arial MT"/>
              </a:rPr>
              <a:t>tid</a:t>
            </a:r>
            <a:r>
              <a:rPr sz="1200" spc="-125" dirty="0">
                <a:solidFill>
                  <a:srgbClr val="FFFFFF"/>
                </a:solidFill>
                <a:latin typeface="+mj-lt"/>
                <a:cs typeface="Arial MT"/>
              </a:rPr>
              <a:t>ad</a:t>
            </a:r>
            <a:r>
              <a:rPr sz="1200" spc="-60" dirty="0">
                <a:solidFill>
                  <a:srgbClr val="FFFFFF"/>
                </a:solidFill>
                <a:latin typeface="+mj-lt"/>
                <a:cs typeface="Arial MT"/>
              </a:rPr>
              <a:t>.</a:t>
            </a:r>
            <a:endParaRPr sz="1200" dirty="0">
              <a:latin typeface="+mj-lt"/>
              <a:cs typeface="Arial MT"/>
            </a:endParaRPr>
          </a:p>
        </p:txBody>
      </p:sp>
      <p:sp>
        <p:nvSpPr>
          <p:cNvPr id="32" name="object 39">
            <a:extLst>
              <a:ext uri="{FF2B5EF4-FFF2-40B4-BE49-F238E27FC236}">
                <a16:creationId xmlns:a16="http://schemas.microsoft.com/office/drawing/2014/main" xmlns="" id="{15CD3E92-405B-44B3-9B01-268C8CC279D5}"/>
              </a:ext>
            </a:extLst>
          </p:cNvPr>
          <p:cNvSpPr txBox="1"/>
          <p:nvPr/>
        </p:nvSpPr>
        <p:spPr>
          <a:xfrm>
            <a:off x="5861630" y="3876729"/>
            <a:ext cx="1087755" cy="115379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-1270" algn="ctr">
              <a:lnSpc>
                <a:spcPct val="86100"/>
              </a:lnSpc>
              <a:spcBef>
                <a:spcPts val="300"/>
              </a:spcBef>
            </a:pPr>
            <a:r>
              <a:rPr sz="1200" spc="-14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200" spc="-12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Arial MT"/>
                <a:cs typeface="Arial MT"/>
              </a:rPr>
              <a:t>debe  proporc</a:t>
            </a:r>
            <a:r>
              <a:rPr sz="1200" spc="-6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200" spc="-125" dirty="0">
                <a:solidFill>
                  <a:srgbClr val="FFFFFF"/>
                </a:solidFill>
                <a:latin typeface="Arial MT"/>
                <a:cs typeface="Arial MT"/>
              </a:rPr>
              <a:t>ona</a:t>
            </a:r>
            <a:r>
              <a:rPr sz="1200" spc="-75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2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Arial MT"/>
                <a:cs typeface="Arial MT"/>
              </a:rPr>
              <a:t>un  a</a:t>
            </a:r>
            <a:r>
              <a:rPr sz="1200" spc="-18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200" spc="-125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1200" spc="-90" dirty="0">
                <a:solidFill>
                  <a:srgbClr val="FFFFFF"/>
                </a:solidFill>
                <a:latin typeface="Arial MT"/>
                <a:cs typeface="Arial MT"/>
              </a:rPr>
              <a:t>ie</a:t>
            </a:r>
            <a:r>
              <a:rPr sz="1200" spc="-12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sz="12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1200" spc="-12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1200" spc="-12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Arial MT"/>
                <a:cs typeface="Arial MT"/>
              </a:rPr>
              <a:t>ral  </a:t>
            </a:r>
            <a:r>
              <a:rPr sz="1200" spc="-55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200" spc="-6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200" spc="-12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1200" spc="-8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200" spc="-12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 MT"/>
                <a:cs typeface="Arial MT"/>
              </a:rPr>
              <a:t>de  </a:t>
            </a:r>
            <a:r>
              <a:rPr sz="1200" spc="-100" dirty="0">
                <a:solidFill>
                  <a:srgbClr val="FFFFFF"/>
                </a:solidFill>
                <a:latin typeface="Arial MT"/>
                <a:cs typeface="Arial MT"/>
              </a:rPr>
              <a:t>discriminación, </a:t>
            </a:r>
            <a:r>
              <a:rPr sz="1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200" spc="-114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200" spc="-12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200" spc="-114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200" spc="-60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sz="12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200" spc="-6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200" spc="-19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200" spc="-90" dirty="0">
                <a:solidFill>
                  <a:srgbClr val="FFFFFF"/>
                </a:solidFill>
                <a:latin typeface="Arial MT"/>
                <a:cs typeface="Arial MT"/>
              </a:rPr>
              <a:t>id</a:t>
            </a:r>
            <a:r>
              <a:rPr sz="1200" spc="-12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200" spc="-95" dirty="0">
                <a:solidFill>
                  <a:srgbClr val="FFFFFF"/>
                </a:solidFill>
                <a:latin typeface="Arial MT"/>
                <a:cs typeface="Arial MT"/>
              </a:rPr>
              <a:t>ción  </a:t>
            </a:r>
            <a:r>
              <a:rPr sz="1200" spc="-12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2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200" spc="-12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200" spc="-100" dirty="0">
                <a:solidFill>
                  <a:srgbClr val="FFFFFF"/>
                </a:solidFill>
                <a:latin typeface="Arial MT"/>
                <a:cs typeface="Arial MT"/>
              </a:rPr>
              <a:t>erc</a:t>
            </a:r>
            <a:r>
              <a:rPr sz="1200" spc="-6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200" spc="-125" dirty="0">
                <a:solidFill>
                  <a:srgbClr val="FFFFFF"/>
                </a:solidFill>
                <a:latin typeface="Arial MT"/>
                <a:cs typeface="Arial MT"/>
              </a:rPr>
              <a:t>ón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xmlns="" id="{C9369C18-D1E5-403C-9340-1BA8A05F0AE9}"/>
              </a:ext>
            </a:extLst>
          </p:cNvPr>
          <p:cNvSpPr txBox="1"/>
          <p:nvPr/>
        </p:nvSpPr>
        <p:spPr>
          <a:xfrm>
            <a:off x="7352698" y="3907606"/>
            <a:ext cx="1188846" cy="115025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-1270" algn="ctr">
              <a:lnSpc>
                <a:spcPct val="86100"/>
              </a:lnSpc>
              <a:spcBef>
                <a:spcPts val="300"/>
              </a:spcBef>
            </a:pPr>
            <a:r>
              <a:rPr lang="es-ES" sz="1200" dirty="0">
                <a:solidFill>
                  <a:schemeClr val="bg1"/>
                </a:solidFill>
              </a:rPr>
              <a:t>Favorecer los espacios de participación y consulta, teniendo en cuenta las ideas del capital humano</a:t>
            </a:r>
            <a:endParaRPr sz="12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34" name="object 39">
            <a:extLst>
              <a:ext uri="{FF2B5EF4-FFF2-40B4-BE49-F238E27FC236}">
                <a16:creationId xmlns:a16="http://schemas.microsoft.com/office/drawing/2014/main" xmlns="" id="{04EBF0F1-606D-4DB6-837A-D350DF14AAA8}"/>
              </a:ext>
            </a:extLst>
          </p:cNvPr>
          <p:cNvSpPr txBox="1"/>
          <p:nvPr/>
        </p:nvSpPr>
        <p:spPr>
          <a:xfrm>
            <a:off x="8879830" y="4084404"/>
            <a:ext cx="1188846" cy="965008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-1270" algn="ctr">
              <a:lnSpc>
                <a:spcPct val="86100"/>
              </a:lnSpc>
              <a:spcBef>
                <a:spcPts val="300"/>
              </a:spcBef>
            </a:pPr>
            <a:r>
              <a:rPr lang="es-ES" sz="1400" dirty="0">
                <a:solidFill>
                  <a:schemeClr val="bg1"/>
                </a:solidFill>
              </a:rPr>
              <a:t>Todas las personas deben ser tratadas con dignidad y respeto</a:t>
            </a:r>
            <a:endParaRPr sz="14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35" name="object 39">
            <a:extLst>
              <a:ext uri="{FF2B5EF4-FFF2-40B4-BE49-F238E27FC236}">
                <a16:creationId xmlns:a16="http://schemas.microsoft.com/office/drawing/2014/main" xmlns="" id="{B644A4C6-3445-4821-899D-943470225DC5}"/>
              </a:ext>
            </a:extLst>
          </p:cNvPr>
          <p:cNvSpPr txBox="1"/>
          <p:nvPr/>
        </p:nvSpPr>
        <p:spPr>
          <a:xfrm>
            <a:off x="10282674" y="3769928"/>
            <a:ext cx="1593808" cy="1626727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-1270" algn="ctr">
              <a:lnSpc>
                <a:spcPct val="86100"/>
              </a:lnSpc>
              <a:spcBef>
                <a:spcPts val="300"/>
              </a:spcBef>
            </a:pPr>
            <a:r>
              <a:rPr lang="es-ES" sz="1200" dirty="0">
                <a:solidFill>
                  <a:schemeClr val="bg1"/>
                </a:solidFill>
              </a:rPr>
              <a:t>No se debe permitir ningún comportamiento que sea amenazador, abusivo, intimidante, explotador o sexualmente coercitivo, incluyendo gestos, lenguaje y contacto físico en el lugar de trabajo y, donde sea aplicable</a:t>
            </a:r>
            <a:endParaRPr sz="12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395" y="305876"/>
            <a:ext cx="8486368" cy="1048603"/>
          </a:xfrm>
          <a:prstGeom prst="rect">
            <a:avLst/>
          </a:prstGeom>
        </p:spPr>
      </p:pic>
      <p:pic>
        <p:nvPicPr>
          <p:cNvPr id="6" name="object 30">
            <a:extLst>
              <a:ext uri="{FF2B5EF4-FFF2-40B4-BE49-F238E27FC236}">
                <a16:creationId xmlns:a16="http://schemas.microsoft.com/office/drawing/2014/main" xmlns="" id="{9F21317C-8F08-424E-B4B4-A2E145EEE5E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913" y="1749287"/>
            <a:ext cx="2073965" cy="18798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FAA49F5-C9B8-4BE2-9D11-AE73C89FA10C}"/>
              </a:ext>
            </a:extLst>
          </p:cNvPr>
          <p:cNvSpPr txBox="1"/>
          <p:nvPr/>
        </p:nvSpPr>
        <p:spPr>
          <a:xfrm>
            <a:off x="3380699" y="2089054"/>
            <a:ext cx="7301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La EDAT considera que el consumo de alcohol constituye una decisión que se fundamenta en el juicio y responsabilidad de cada individuo. De acuerdo con lo anterior, el comportamiento esperado de los colaboradores con respecto al consumo responsable de alcohol es el siguiente:</a:t>
            </a:r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987D37B-F9C7-4D75-8567-AAD7A630B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726" y="3629151"/>
            <a:ext cx="8666922" cy="23580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xmlns="" id="{58BFDBD5-BBB8-4341-A7C4-BCC1138490A4}"/>
              </a:ext>
            </a:extLst>
          </p:cNvPr>
          <p:cNvGrpSpPr/>
          <p:nvPr/>
        </p:nvGrpSpPr>
        <p:grpSpPr>
          <a:xfrm>
            <a:off x="3188401" y="456354"/>
            <a:ext cx="5144770" cy="475615"/>
            <a:chOff x="551218" y="443102"/>
            <a:chExt cx="5144770" cy="475615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xmlns="" id="{103B5819-0371-454B-9CE4-FCA51882AFE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783" y="449579"/>
              <a:ext cx="5138166" cy="468629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xmlns="" id="{E544FD8A-EF09-4592-8F9B-D907E61D75F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218" y="443102"/>
              <a:ext cx="5119585" cy="450469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8C7ABAE-C0DE-4DAE-95ED-F94C28942933}"/>
              </a:ext>
            </a:extLst>
          </p:cNvPr>
          <p:cNvSpPr txBox="1"/>
          <p:nvPr/>
        </p:nvSpPr>
        <p:spPr>
          <a:xfrm>
            <a:off x="298174" y="1655030"/>
            <a:ext cx="11595652" cy="403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s-ES" b="1" spc="-210" dirty="0">
                <a:cs typeface="Arial" panose="020B0604020202020204" pitchFamily="34" charset="0"/>
              </a:rPr>
              <a:t>En</a:t>
            </a:r>
            <a:r>
              <a:rPr lang="es-ES" b="1" spc="-204" dirty="0">
                <a:cs typeface="Arial" panose="020B0604020202020204" pitchFamily="34" charset="0"/>
              </a:rPr>
              <a:t> </a:t>
            </a:r>
            <a:r>
              <a:rPr lang="es-ES" b="1" spc="-135" dirty="0">
                <a:cs typeface="Arial" panose="020B0604020202020204" pitchFamily="34" charset="0"/>
              </a:rPr>
              <a:t>la</a:t>
            </a:r>
            <a:r>
              <a:rPr lang="es-ES" b="1" spc="-130" dirty="0">
                <a:cs typeface="Arial" panose="020B0604020202020204" pitchFamily="34" charset="0"/>
              </a:rPr>
              <a:t> </a:t>
            </a:r>
            <a:r>
              <a:rPr lang="es-ES" b="1" spc="-250" dirty="0">
                <a:cs typeface="Arial" panose="020B0604020202020204" pitchFamily="34" charset="0"/>
              </a:rPr>
              <a:t>EDAT</a:t>
            </a:r>
            <a:r>
              <a:rPr lang="es-ES" b="1" spc="-245" dirty="0">
                <a:cs typeface="Arial" panose="020B0604020202020204" pitchFamily="34" charset="0"/>
              </a:rPr>
              <a:t> </a:t>
            </a:r>
            <a:r>
              <a:rPr lang="es-ES" b="1" spc="-160" dirty="0">
                <a:cs typeface="Arial" panose="020B0604020202020204" pitchFamily="34" charset="0"/>
              </a:rPr>
              <a:t>S.A.</a:t>
            </a:r>
            <a:r>
              <a:rPr lang="es-ES" b="1" spc="-155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E.S.P</a:t>
            </a:r>
            <a:r>
              <a:rPr lang="es-ES" b="1" spc="-165" dirty="0">
                <a:cs typeface="Arial" panose="020B0604020202020204" pitchFamily="34" charset="0"/>
              </a:rPr>
              <a:t> </a:t>
            </a:r>
            <a:r>
              <a:rPr lang="es-ES" b="1" spc="-190" dirty="0">
                <a:cs typeface="Arial" panose="020B0604020202020204" pitchFamily="34" charset="0"/>
              </a:rPr>
              <a:t>OFICIAL</a:t>
            </a:r>
            <a:r>
              <a:rPr lang="es-ES" b="1" spc="-185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adquirimos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el</a:t>
            </a:r>
            <a:r>
              <a:rPr lang="es-ES" b="1" spc="-135" dirty="0">
                <a:cs typeface="Arial" panose="020B0604020202020204" pitchFamily="34" charset="0"/>
              </a:rPr>
              <a:t> </a:t>
            </a:r>
            <a:r>
              <a:rPr lang="es-ES" b="1" spc="-200" dirty="0">
                <a:cs typeface="Arial" panose="020B0604020202020204" pitchFamily="34" charset="0"/>
              </a:rPr>
              <a:t>compromiso</a:t>
            </a:r>
            <a:r>
              <a:rPr lang="es-ES" b="1" spc="-19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de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proteger</a:t>
            </a:r>
            <a:r>
              <a:rPr lang="es-ES" b="1" spc="-165" dirty="0">
                <a:cs typeface="Arial" panose="020B0604020202020204" pitchFamily="34" charset="0"/>
              </a:rPr>
              <a:t> </a:t>
            </a:r>
            <a:r>
              <a:rPr lang="es-ES" b="1" spc="-135" dirty="0">
                <a:cs typeface="Arial" panose="020B0604020202020204" pitchFamily="34" charset="0"/>
              </a:rPr>
              <a:t>el </a:t>
            </a:r>
            <a:r>
              <a:rPr lang="es-ES" b="1" spc="-165" dirty="0">
                <a:cs typeface="Arial" panose="020B0604020202020204" pitchFamily="34" charset="0"/>
              </a:rPr>
              <a:t>bienestar</a:t>
            </a:r>
            <a:r>
              <a:rPr lang="es-ES" b="1" spc="-160" dirty="0">
                <a:cs typeface="Arial" panose="020B0604020202020204" pitchFamily="34" charset="0"/>
              </a:rPr>
              <a:t> </a:t>
            </a:r>
            <a:r>
              <a:rPr lang="es-ES" b="1" spc="-135" dirty="0">
                <a:cs typeface="Arial" panose="020B0604020202020204" pitchFamily="34" charset="0"/>
              </a:rPr>
              <a:t>físico,</a:t>
            </a:r>
            <a:r>
              <a:rPr lang="es-ES" b="1" spc="-130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mental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y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160" dirty="0">
                <a:cs typeface="Arial" panose="020B0604020202020204" pitchFamily="34" charset="0"/>
              </a:rPr>
              <a:t>social</a:t>
            </a:r>
            <a:r>
              <a:rPr lang="es-ES" b="1" spc="-15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de</a:t>
            </a:r>
            <a:r>
              <a:rPr lang="es-ES" b="1" spc="-180" dirty="0">
                <a:cs typeface="Arial" panose="020B0604020202020204" pitchFamily="34" charset="0"/>
              </a:rPr>
              <a:t> todos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55" dirty="0">
                <a:cs typeface="Arial" panose="020B0604020202020204" pitchFamily="34" charset="0"/>
              </a:rPr>
              <a:t>los </a:t>
            </a:r>
            <a:r>
              <a:rPr lang="es-ES" b="1" spc="-150" dirty="0">
                <a:cs typeface="Arial" panose="020B0604020202020204" pitchFamily="34" charset="0"/>
              </a:rPr>
              <a:t> </a:t>
            </a:r>
            <a:r>
              <a:rPr lang="es-ES" b="1" spc="-175" dirty="0">
                <a:cs typeface="Arial" panose="020B0604020202020204" pitchFamily="34" charset="0"/>
              </a:rPr>
              <a:t>colaboradores </a:t>
            </a:r>
            <a:r>
              <a:rPr lang="es-ES" b="1" spc="-180" dirty="0">
                <a:cs typeface="Arial" panose="020B0604020202020204" pitchFamily="34" charset="0"/>
              </a:rPr>
              <a:t>y </a:t>
            </a:r>
            <a:r>
              <a:rPr lang="es-ES" b="1" spc="-210" dirty="0">
                <a:cs typeface="Arial" panose="020B0604020202020204" pitchFamily="34" charset="0"/>
              </a:rPr>
              <a:t>demás </a:t>
            </a:r>
            <a:r>
              <a:rPr lang="es-ES" b="1" spc="-165" dirty="0">
                <a:cs typeface="Arial" panose="020B0604020202020204" pitchFamily="34" charset="0"/>
              </a:rPr>
              <a:t>partes interesadas </a:t>
            </a:r>
            <a:r>
              <a:rPr lang="es-ES" b="1" spc="-180" dirty="0">
                <a:cs typeface="Arial" panose="020B0604020202020204" pitchFamily="34" charset="0"/>
              </a:rPr>
              <a:t>a </a:t>
            </a:r>
            <a:r>
              <a:rPr lang="es-ES" b="1" spc="-140" dirty="0">
                <a:cs typeface="Arial" panose="020B0604020202020204" pitchFamily="34" charset="0"/>
              </a:rPr>
              <a:t>partir </a:t>
            </a:r>
            <a:r>
              <a:rPr lang="es-ES" b="1" spc="-160" dirty="0">
                <a:cs typeface="Arial" panose="020B0604020202020204" pitchFamily="34" charset="0"/>
              </a:rPr>
              <a:t>del </a:t>
            </a:r>
            <a:r>
              <a:rPr lang="es-ES" b="1" spc="-180" dirty="0">
                <a:cs typeface="Arial" panose="020B0604020202020204" pitchFamily="34" charset="0"/>
              </a:rPr>
              <a:t>diseño e implementación </a:t>
            </a:r>
            <a:r>
              <a:rPr lang="es-ES" b="1" spc="-160" dirty="0">
                <a:cs typeface="Arial" panose="020B0604020202020204" pitchFamily="34" charset="0"/>
              </a:rPr>
              <a:t>del </a:t>
            </a:r>
            <a:r>
              <a:rPr lang="es-ES" b="1" spc="-175" dirty="0">
                <a:cs typeface="Arial" panose="020B0604020202020204" pitchFamily="34" charset="0"/>
              </a:rPr>
              <a:t>Plan </a:t>
            </a:r>
            <a:r>
              <a:rPr lang="es-ES" b="1" spc="-165" dirty="0">
                <a:cs typeface="Arial" panose="020B0604020202020204" pitchFamily="34" charset="0"/>
              </a:rPr>
              <a:t>Estratégico </a:t>
            </a:r>
            <a:r>
              <a:rPr lang="es-ES" b="1" spc="-195" dirty="0">
                <a:cs typeface="Arial" panose="020B0604020202020204" pitchFamily="34" charset="0"/>
              </a:rPr>
              <a:t>de </a:t>
            </a:r>
            <a:r>
              <a:rPr lang="es-ES" b="1" spc="-180" dirty="0">
                <a:cs typeface="Arial" panose="020B0604020202020204" pitchFamily="34" charset="0"/>
              </a:rPr>
              <a:t>Seguridad </a:t>
            </a:r>
            <a:r>
              <a:rPr lang="es-ES" b="1" spc="-150" dirty="0">
                <a:cs typeface="Arial" panose="020B0604020202020204" pitchFamily="34" charset="0"/>
              </a:rPr>
              <a:t>Vial </a:t>
            </a:r>
            <a:r>
              <a:rPr lang="es-ES" b="1" spc="-215" dirty="0">
                <a:cs typeface="Arial" panose="020B0604020202020204" pitchFamily="34" charset="0"/>
              </a:rPr>
              <a:t>PESV, </a:t>
            </a:r>
            <a:r>
              <a:rPr lang="es-ES" b="1" spc="-210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orientado </a:t>
            </a:r>
            <a:r>
              <a:rPr lang="es-ES" b="1" spc="-185" dirty="0">
                <a:cs typeface="Arial" panose="020B0604020202020204" pitchFamily="34" charset="0"/>
              </a:rPr>
              <a:t>a </a:t>
            </a:r>
            <a:r>
              <a:rPr lang="es-ES" b="1" spc="-140" dirty="0">
                <a:cs typeface="Arial" panose="020B0604020202020204" pitchFamily="34" charset="0"/>
              </a:rPr>
              <a:t>la </a:t>
            </a:r>
            <a:r>
              <a:rPr lang="es-ES" b="1" spc="-190" dirty="0">
                <a:cs typeface="Arial" panose="020B0604020202020204" pitchFamily="34" charset="0"/>
              </a:rPr>
              <a:t>promoción </a:t>
            </a:r>
            <a:r>
              <a:rPr lang="es-ES" b="1" spc="-185" dirty="0">
                <a:cs typeface="Arial" panose="020B0604020202020204" pitchFamily="34" charset="0"/>
              </a:rPr>
              <a:t>y </a:t>
            </a:r>
            <a:r>
              <a:rPr lang="es-ES" b="1" spc="-175" dirty="0">
                <a:cs typeface="Arial" panose="020B0604020202020204" pitchFamily="34" charset="0"/>
              </a:rPr>
              <a:t>prevención </a:t>
            </a:r>
            <a:r>
              <a:rPr lang="es-ES" b="1" spc="-195" dirty="0">
                <a:cs typeface="Arial" panose="020B0604020202020204" pitchFamily="34" charset="0"/>
              </a:rPr>
              <a:t>de </a:t>
            </a:r>
            <a:r>
              <a:rPr lang="es-ES" b="1" spc="-170" dirty="0">
                <a:cs typeface="Arial" panose="020B0604020202020204" pitchFamily="34" charset="0"/>
              </a:rPr>
              <a:t>accidentes </a:t>
            </a:r>
            <a:r>
              <a:rPr lang="es-ES" b="1" spc="-195" dirty="0">
                <a:cs typeface="Arial" panose="020B0604020202020204" pitchFamily="34" charset="0"/>
              </a:rPr>
              <a:t>de </a:t>
            </a:r>
            <a:r>
              <a:rPr lang="es-ES" b="1" spc="-150" dirty="0">
                <a:cs typeface="Arial" panose="020B0604020202020204" pitchFamily="34" charset="0"/>
              </a:rPr>
              <a:t>tránsito </a:t>
            </a:r>
            <a:r>
              <a:rPr lang="es-ES" b="1" spc="-195" dirty="0">
                <a:cs typeface="Arial" panose="020B0604020202020204" pitchFamily="34" charset="0"/>
              </a:rPr>
              <a:t>que </a:t>
            </a:r>
            <a:r>
              <a:rPr lang="es-ES" b="1" spc="-180" dirty="0">
                <a:cs typeface="Arial" panose="020B0604020202020204" pitchFamily="34" charset="0"/>
              </a:rPr>
              <a:t>se </a:t>
            </a:r>
            <a:r>
              <a:rPr lang="es-ES" b="1" spc="-185" dirty="0">
                <a:cs typeface="Arial" panose="020B0604020202020204" pitchFamily="34" charset="0"/>
              </a:rPr>
              <a:t>produzcan </a:t>
            </a:r>
            <a:r>
              <a:rPr lang="es-ES" b="1" spc="-180" dirty="0">
                <a:cs typeface="Arial" panose="020B0604020202020204" pitchFamily="34" charset="0"/>
              </a:rPr>
              <a:t>por </a:t>
            </a:r>
            <a:r>
              <a:rPr lang="es-ES" b="1" spc="-135" dirty="0">
                <a:cs typeface="Arial" panose="020B0604020202020204" pitchFamily="34" charset="0"/>
              </a:rPr>
              <a:t>el </a:t>
            </a:r>
            <a:r>
              <a:rPr lang="es-ES" b="1" spc="-180" dirty="0">
                <a:cs typeface="Arial" panose="020B0604020202020204" pitchFamily="34" charset="0"/>
              </a:rPr>
              <a:t>desplazamiento por </a:t>
            </a:r>
            <a:r>
              <a:rPr lang="es-ES" b="1" spc="-165" dirty="0">
                <a:cs typeface="Arial" panose="020B0604020202020204" pitchFamily="34" charset="0"/>
              </a:rPr>
              <a:t>vías </a:t>
            </a:r>
            <a:r>
              <a:rPr lang="es-ES" b="1" spc="-170" dirty="0">
                <a:cs typeface="Arial" panose="020B0604020202020204" pitchFamily="34" charset="0"/>
              </a:rPr>
              <a:t>privadas </a:t>
            </a:r>
            <a:r>
              <a:rPr lang="es-ES" b="1" spc="-200" dirty="0">
                <a:cs typeface="Arial" panose="020B0604020202020204" pitchFamily="34" charset="0"/>
              </a:rPr>
              <a:t>o </a:t>
            </a:r>
            <a:r>
              <a:rPr lang="es-ES" b="1" spc="-195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públicas</a:t>
            </a:r>
            <a:r>
              <a:rPr lang="es-ES" b="1" spc="-160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ya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sea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220" dirty="0">
                <a:cs typeface="Arial" panose="020B0604020202020204" pitchFamily="34" charset="0"/>
              </a:rPr>
              <a:t>como</a:t>
            </a:r>
            <a:r>
              <a:rPr lang="es-ES" b="1" spc="-215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peatones,</a:t>
            </a:r>
            <a:r>
              <a:rPr lang="es-ES" b="1" spc="-165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ciclistas,</a:t>
            </a:r>
            <a:r>
              <a:rPr lang="es-ES" b="1" spc="-135" dirty="0">
                <a:cs typeface="Arial" panose="020B0604020202020204" pitchFamily="34" charset="0"/>
              </a:rPr>
              <a:t> </a:t>
            </a:r>
            <a:r>
              <a:rPr lang="es-ES" b="1" spc="-160" dirty="0">
                <a:cs typeface="Arial" panose="020B0604020202020204" pitchFamily="34" charset="0"/>
              </a:rPr>
              <a:t>motociclistas,</a:t>
            </a:r>
            <a:r>
              <a:rPr lang="es-ES" b="1" spc="-155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pasajeros</a:t>
            </a:r>
            <a:r>
              <a:rPr lang="es-ES" b="1" spc="-16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y</a:t>
            </a:r>
            <a:r>
              <a:rPr lang="es-ES" b="1" spc="-180" dirty="0">
                <a:cs typeface="Arial" panose="020B0604020202020204" pitchFamily="34" charset="0"/>
              </a:rPr>
              <a:t> conductores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y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que</a:t>
            </a:r>
            <a:r>
              <a:rPr lang="es-ES" b="1" spc="-190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afecten</a:t>
            </a:r>
            <a:r>
              <a:rPr lang="es-ES" b="1" spc="-165" dirty="0">
                <a:cs typeface="Arial" panose="020B0604020202020204" pitchFamily="34" charset="0"/>
              </a:rPr>
              <a:t> </a:t>
            </a:r>
            <a:r>
              <a:rPr lang="es-ES" b="1" spc="-135" dirty="0">
                <a:cs typeface="Arial" panose="020B0604020202020204" pitchFamily="34" charset="0"/>
              </a:rPr>
              <a:t>la</a:t>
            </a:r>
            <a:r>
              <a:rPr lang="es-ES" b="1" spc="229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Seguridad</a:t>
            </a:r>
            <a:r>
              <a:rPr lang="es-ES" b="1" spc="140" dirty="0">
                <a:cs typeface="Arial" panose="020B0604020202020204" pitchFamily="34" charset="0"/>
              </a:rPr>
              <a:t> </a:t>
            </a:r>
            <a:r>
              <a:rPr lang="es-ES" b="1" spc="-150" dirty="0">
                <a:cs typeface="Arial" panose="020B0604020202020204" pitchFamily="34" charset="0"/>
              </a:rPr>
              <a:t>Vial</a:t>
            </a:r>
            <a:r>
              <a:rPr lang="es-ES" b="1" spc="200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de</a:t>
            </a:r>
            <a:r>
              <a:rPr lang="es-ES" b="1" spc="110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la </a:t>
            </a:r>
            <a:r>
              <a:rPr lang="es-ES" b="1" spc="-135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Entidad.</a:t>
            </a:r>
            <a:endParaRPr lang="es-ES" dirty="0">
              <a:cs typeface="Arial" panose="020B0604020202020204" pitchFamily="34" charset="0"/>
            </a:endParaRPr>
          </a:p>
          <a:p>
            <a:pPr marL="12700" marR="158750" algn="just">
              <a:lnSpc>
                <a:spcPct val="100000"/>
              </a:lnSpc>
              <a:spcBef>
                <a:spcPts val="1675"/>
              </a:spcBef>
            </a:pPr>
            <a:r>
              <a:rPr lang="es-ES" b="1" spc="-180" dirty="0">
                <a:cs typeface="Arial" panose="020B0604020202020204" pitchFamily="34" charset="0"/>
              </a:rPr>
              <a:t>Para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35" dirty="0">
                <a:cs typeface="Arial" panose="020B0604020202020204" pitchFamily="34" charset="0"/>
              </a:rPr>
              <a:t>ello, </a:t>
            </a:r>
            <a:r>
              <a:rPr lang="es-ES" b="1" spc="-180" dirty="0">
                <a:cs typeface="Arial" panose="020B0604020202020204" pitchFamily="34" charset="0"/>
              </a:rPr>
              <a:t>se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establecen</a:t>
            </a:r>
            <a:r>
              <a:rPr lang="es-ES" b="1" spc="-165" dirty="0">
                <a:cs typeface="Arial" panose="020B0604020202020204" pitchFamily="34" charset="0"/>
              </a:rPr>
              <a:t> </a:t>
            </a:r>
            <a:r>
              <a:rPr lang="es-ES" b="1" spc="-160" dirty="0">
                <a:cs typeface="Arial" panose="020B0604020202020204" pitchFamily="34" charset="0"/>
              </a:rPr>
              <a:t>estrategias</a:t>
            </a:r>
            <a:r>
              <a:rPr lang="es-ES" b="1" spc="-15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de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concientización</a:t>
            </a:r>
            <a:r>
              <a:rPr lang="es-ES" b="1" spc="-160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en</a:t>
            </a:r>
            <a:r>
              <a:rPr lang="es-ES" b="1" spc="-190" dirty="0">
                <a:cs typeface="Arial" panose="020B0604020202020204" pitchFamily="34" charset="0"/>
              </a:rPr>
              <a:t> </a:t>
            </a:r>
            <a:r>
              <a:rPr lang="es-ES" b="1" spc="-155" dirty="0">
                <a:cs typeface="Arial" panose="020B0604020202020204" pitchFamily="34" charset="0"/>
              </a:rPr>
              <a:t>los</a:t>
            </a:r>
            <a:r>
              <a:rPr lang="es-ES" b="1" spc="-150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riesgos</a:t>
            </a:r>
            <a:r>
              <a:rPr lang="es-ES" b="1" spc="-160" dirty="0">
                <a:cs typeface="Arial" panose="020B0604020202020204" pitchFamily="34" charset="0"/>
              </a:rPr>
              <a:t> </a:t>
            </a:r>
            <a:r>
              <a:rPr lang="es-ES" b="1" spc="-155" dirty="0">
                <a:cs typeface="Arial" panose="020B0604020202020204" pitchFamily="34" charset="0"/>
              </a:rPr>
              <a:t>viales</a:t>
            </a:r>
            <a:r>
              <a:rPr lang="es-ES" b="1" spc="-150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para</a:t>
            </a:r>
            <a:r>
              <a:rPr lang="es-ES" b="1" spc="-165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todos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55" dirty="0">
                <a:cs typeface="Arial" panose="020B0604020202020204" pitchFamily="34" charset="0"/>
              </a:rPr>
              <a:t>los</a:t>
            </a:r>
            <a:r>
              <a:rPr lang="es-ES" b="1" spc="-150" dirty="0">
                <a:cs typeface="Arial" panose="020B0604020202020204" pitchFamily="34" charset="0"/>
              </a:rPr>
              <a:t> </a:t>
            </a:r>
            <a:r>
              <a:rPr lang="es-ES" b="1" spc="-175" dirty="0">
                <a:cs typeface="Arial" panose="020B0604020202020204" pitchFamily="34" charset="0"/>
              </a:rPr>
              <a:t>colaboradores</a:t>
            </a:r>
            <a:r>
              <a:rPr lang="es-ES" b="1" spc="-170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de</a:t>
            </a:r>
            <a:r>
              <a:rPr lang="es-ES" b="1" spc="-190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planta</a:t>
            </a:r>
            <a:r>
              <a:rPr lang="es-ES" b="1" spc="-160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y 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160" dirty="0">
                <a:cs typeface="Arial" panose="020B0604020202020204" pitchFamily="34" charset="0"/>
              </a:rPr>
              <a:t>contratistas</a:t>
            </a:r>
            <a:r>
              <a:rPr lang="es-ES" b="1" spc="-4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a</a:t>
            </a:r>
            <a:r>
              <a:rPr lang="es-ES" b="1" spc="-65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través</a:t>
            </a:r>
            <a:r>
              <a:rPr lang="es-ES" b="1" spc="-5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de</a:t>
            </a:r>
            <a:r>
              <a:rPr lang="es-ES" b="1" spc="-55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capacitaciones,</a:t>
            </a:r>
            <a:r>
              <a:rPr lang="es-ES" b="1" spc="-45" dirty="0">
                <a:cs typeface="Arial" panose="020B0604020202020204" pitchFamily="34" charset="0"/>
              </a:rPr>
              <a:t> </a:t>
            </a:r>
            <a:r>
              <a:rPr lang="es-ES" b="1" spc="-200" dirty="0">
                <a:cs typeface="Arial" panose="020B0604020202020204" pitchFamily="34" charset="0"/>
              </a:rPr>
              <a:t>con</a:t>
            </a:r>
            <a:r>
              <a:rPr lang="es-ES" b="1" spc="-60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orientación</a:t>
            </a:r>
            <a:r>
              <a:rPr lang="es-ES" b="1" spc="-4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a</a:t>
            </a:r>
            <a:r>
              <a:rPr lang="es-ES" b="1" spc="-55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la</a:t>
            </a:r>
            <a:r>
              <a:rPr lang="es-ES" b="1" spc="-50" dirty="0">
                <a:cs typeface="Arial" panose="020B0604020202020204" pitchFamily="34" charset="0"/>
              </a:rPr>
              <a:t> </a:t>
            </a:r>
            <a:r>
              <a:rPr lang="es-ES" b="1" spc="-175" dirty="0">
                <a:cs typeface="Arial" panose="020B0604020202020204" pitchFamily="34" charset="0"/>
              </a:rPr>
              <a:t>prevención</a:t>
            </a:r>
            <a:r>
              <a:rPr lang="es-ES" b="1" spc="-60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de</a:t>
            </a:r>
            <a:r>
              <a:rPr lang="es-ES" b="1" spc="-50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accidentes</a:t>
            </a:r>
            <a:r>
              <a:rPr lang="es-ES" b="1" spc="-60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de</a:t>
            </a:r>
            <a:r>
              <a:rPr lang="es-ES" b="1" spc="-65" dirty="0">
                <a:cs typeface="Arial" panose="020B0604020202020204" pitchFamily="34" charset="0"/>
              </a:rPr>
              <a:t> </a:t>
            </a:r>
            <a:r>
              <a:rPr lang="es-ES" b="1" spc="-150" dirty="0">
                <a:cs typeface="Arial" panose="020B0604020202020204" pitchFamily="34" charset="0"/>
              </a:rPr>
              <a:t>tránsito</a:t>
            </a:r>
            <a:r>
              <a:rPr lang="es-ES" b="1" spc="-40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y</a:t>
            </a:r>
            <a:r>
              <a:rPr lang="es-ES" b="1" spc="-65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respeto</a:t>
            </a:r>
            <a:r>
              <a:rPr lang="es-ES" b="1" spc="-70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por</a:t>
            </a:r>
            <a:r>
              <a:rPr lang="es-ES" b="1" spc="-40" dirty="0">
                <a:cs typeface="Arial" panose="020B0604020202020204" pitchFamily="34" charset="0"/>
              </a:rPr>
              <a:t> </a:t>
            </a:r>
            <a:r>
              <a:rPr lang="es-ES" b="1" spc="-150" dirty="0">
                <a:cs typeface="Arial" panose="020B0604020202020204" pitchFamily="34" charset="0"/>
              </a:rPr>
              <a:t>las</a:t>
            </a:r>
            <a:r>
              <a:rPr lang="es-ES" b="1" spc="-55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señales </a:t>
            </a:r>
            <a:r>
              <a:rPr lang="es-ES" b="1" spc="-490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de</a:t>
            </a:r>
            <a:r>
              <a:rPr lang="es-ES" b="1" spc="-85" dirty="0">
                <a:cs typeface="Arial" panose="020B0604020202020204" pitchFamily="34" charset="0"/>
              </a:rPr>
              <a:t> </a:t>
            </a:r>
            <a:r>
              <a:rPr lang="es-ES" b="1" spc="-145" dirty="0">
                <a:cs typeface="Arial" panose="020B0604020202020204" pitchFamily="34" charset="0"/>
              </a:rPr>
              <a:t>tránsito,</a:t>
            </a:r>
            <a:r>
              <a:rPr lang="es-ES" b="1" spc="-75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que</a:t>
            </a:r>
            <a:r>
              <a:rPr lang="es-ES" b="1" spc="-90" dirty="0">
                <a:cs typeface="Arial" panose="020B0604020202020204" pitchFamily="34" charset="0"/>
              </a:rPr>
              <a:t> </a:t>
            </a:r>
            <a:r>
              <a:rPr lang="es-ES" b="1" spc="-175" dirty="0">
                <a:cs typeface="Arial" panose="020B0604020202020204" pitchFamily="34" charset="0"/>
              </a:rPr>
              <a:t>permitan</a:t>
            </a:r>
            <a:r>
              <a:rPr lang="es-ES" b="1" spc="-70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la</a:t>
            </a:r>
            <a:r>
              <a:rPr lang="es-ES" b="1" spc="-7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adopción</a:t>
            </a:r>
            <a:r>
              <a:rPr lang="es-ES" b="1" spc="-75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de</a:t>
            </a:r>
            <a:r>
              <a:rPr lang="es-ES" b="1" spc="-80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conductas</a:t>
            </a:r>
            <a:r>
              <a:rPr lang="es-ES" b="1" spc="-80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proactivas</a:t>
            </a:r>
            <a:r>
              <a:rPr lang="es-ES" b="1" spc="-50" dirty="0">
                <a:cs typeface="Arial" panose="020B0604020202020204" pitchFamily="34" charset="0"/>
              </a:rPr>
              <a:t> </a:t>
            </a:r>
            <a:r>
              <a:rPr lang="es-ES" b="1" spc="-155" dirty="0">
                <a:cs typeface="Arial" panose="020B0604020202020204" pitchFamily="34" charset="0"/>
              </a:rPr>
              <a:t>frente</a:t>
            </a:r>
            <a:r>
              <a:rPr lang="es-ES" b="1" spc="-8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a</a:t>
            </a:r>
            <a:r>
              <a:rPr lang="es-ES" b="1" spc="-85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la</a:t>
            </a:r>
            <a:r>
              <a:rPr lang="es-ES" b="1" spc="-75" dirty="0">
                <a:cs typeface="Arial" panose="020B0604020202020204" pitchFamily="34" charset="0"/>
              </a:rPr>
              <a:t> </a:t>
            </a:r>
            <a:r>
              <a:rPr lang="es-ES" b="1" spc="-190" dirty="0">
                <a:cs typeface="Arial" panose="020B0604020202020204" pitchFamily="34" charset="0"/>
              </a:rPr>
              <a:t>conducción</a:t>
            </a:r>
            <a:r>
              <a:rPr lang="es-ES" b="1" spc="-65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segura</a:t>
            </a:r>
            <a:endParaRPr lang="es-ES" dirty="0"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</a:pPr>
            <a:r>
              <a:rPr lang="es-ES" b="1" spc="-195" dirty="0">
                <a:cs typeface="Arial" panose="020B0604020202020204" pitchFamily="34" charset="0"/>
              </a:rPr>
              <a:t>de</a:t>
            </a:r>
            <a:r>
              <a:rPr lang="es-ES" b="1" spc="-85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medios</a:t>
            </a:r>
            <a:r>
              <a:rPr lang="es-ES" b="1" spc="-60" dirty="0">
                <a:cs typeface="Arial" panose="020B0604020202020204" pitchFamily="34" charset="0"/>
              </a:rPr>
              <a:t> </a:t>
            </a:r>
            <a:r>
              <a:rPr lang="es-ES" b="1" spc="-190" dirty="0">
                <a:cs typeface="Arial" panose="020B0604020202020204" pitchFamily="34" charset="0"/>
              </a:rPr>
              <a:t>de</a:t>
            </a:r>
            <a:r>
              <a:rPr lang="es-ES" b="1" spc="-90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transporte</a:t>
            </a:r>
            <a:r>
              <a:rPr lang="es-ES" b="1" spc="-70" dirty="0">
                <a:cs typeface="Arial" panose="020B0604020202020204" pitchFamily="34" charset="0"/>
              </a:rPr>
              <a:t> </a:t>
            </a:r>
            <a:r>
              <a:rPr lang="es-ES" b="1" spc="-150" dirty="0">
                <a:cs typeface="Arial" panose="020B0604020202020204" pitchFamily="34" charset="0"/>
              </a:rPr>
              <a:t>terrestre</a:t>
            </a:r>
            <a:r>
              <a:rPr lang="es-ES" b="1" spc="-70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y</a:t>
            </a:r>
            <a:r>
              <a:rPr lang="es-ES" b="1" spc="-85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al</a:t>
            </a:r>
            <a:r>
              <a:rPr lang="es-ES" b="1" spc="-70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desplazamiento</a:t>
            </a:r>
            <a:r>
              <a:rPr lang="es-ES" b="1" spc="-40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peatonal.</a:t>
            </a:r>
            <a:endParaRPr lang="es-ES" dirty="0">
              <a:cs typeface="Arial" panose="020B0604020202020204" pitchFamily="34" charset="0"/>
            </a:endParaRPr>
          </a:p>
          <a:p>
            <a:pPr marL="12700" marR="3167380" algn="just">
              <a:lnSpc>
                <a:spcPct val="100000"/>
              </a:lnSpc>
              <a:spcBef>
                <a:spcPts val="975"/>
              </a:spcBef>
            </a:pPr>
            <a:r>
              <a:rPr lang="es-ES" b="1" spc="-195" dirty="0">
                <a:cs typeface="Arial" panose="020B0604020202020204" pitchFamily="34" charset="0"/>
              </a:rPr>
              <a:t>La</a:t>
            </a:r>
            <a:r>
              <a:rPr lang="es-ES" b="1" spc="-190" dirty="0">
                <a:cs typeface="Arial" panose="020B0604020202020204" pitchFamily="34" charset="0"/>
              </a:rPr>
              <a:t> </a:t>
            </a:r>
            <a:r>
              <a:rPr lang="es-ES" b="1" spc="-250" dirty="0">
                <a:cs typeface="Arial" panose="020B0604020202020204" pitchFamily="34" charset="0"/>
              </a:rPr>
              <a:t>EDAT</a:t>
            </a:r>
            <a:r>
              <a:rPr lang="es-ES" b="1" spc="-245" dirty="0">
                <a:cs typeface="Arial" panose="020B0604020202020204" pitchFamily="34" charset="0"/>
              </a:rPr>
              <a:t> </a:t>
            </a:r>
            <a:r>
              <a:rPr lang="es-ES" b="1" spc="-160" dirty="0">
                <a:cs typeface="Arial" panose="020B0604020202020204" pitchFamily="34" charset="0"/>
              </a:rPr>
              <a:t>S.A.</a:t>
            </a:r>
            <a:r>
              <a:rPr lang="es-ES" b="1" spc="-15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E.S.P.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190" dirty="0">
                <a:cs typeface="Arial" panose="020B0604020202020204" pitchFamily="34" charset="0"/>
              </a:rPr>
              <a:t>OFICIAL</a:t>
            </a:r>
            <a:r>
              <a:rPr lang="es-ES" b="1" spc="-185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se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200" dirty="0">
                <a:cs typeface="Arial" panose="020B0604020202020204" pitchFamily="34" charset="0"/>
              </a:rPr>
              <a:t>compromete</a:t>
            </a:r>
            <a:r>
              <a:rPr lang="es-ES" b="1" spc="-195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a</a:t>
            </a:r>
            <a:r>
              <a:rPr lang="es-ES" b="1" spc="-175" dirty="0">
                <a:cs typeface="Arial" panose="020B0604020202020204" pitchFamily="34" charset="0"/>
              </a:rPr>
              <a:t> impulsar,</a:t>
            </a:r>
            <a:r>
              <a:rPr lang="es-ES" b="1" spc="-170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respaldar</a:t>
            </a:r>
            <a:r>
              <a:rPr lang="es-ES" b="1" spc="-160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y</a:t>
            </a:r>
            <a:r>
              <a:rPr lang="es-ES" b="1" spc="140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proporcionar</a:t>
            </a:r>
            <a:r>
              <a:rPr lang="es-ES" b="1" spc="160" dirty="0">
                <a:cs typeface="Arial" panose="020B0604020202020204" pitchFamily="34" charset="0"/>
              </a:rPr>
              <a:t> </a:t>
            </a:r>
            <a:r>
              <a:rPr lang="es-ES" b="1" spc="-145" dirty="0">
                <a:cs typeface="Arial" panose="020B0604020202020204" pitchFamily="34" charset="0"/>
              </a:rPr>
              <a:t>el </a:t>
            </a:r>
            <a:r>
              <a:rPr lang="es-ES" b="1" spc="-140" dirty="0">
                <a:cs typeface="Arial" panose="020B0604020202020204" pitchFamily="34" charset="0"/>
              </a:rPr>
              <a:t> </a:t>
            </a:r>
            <a:r>
              <a:rPr lang="es-ES" b="1" spc="-175" dirty="0">
                <a:cs typeface="Arial" panose="020B0604020202020204" pitchFamily="34" charset="0"/>
              </a:rPr>
              <a:t>recurso </a:t>
            </a:r>
            <a:r>
              <a:rPr lang="es-ES" b="1" spc="-195" dirty="0">
                <a:cs typeface="Arial" panose="020B0604020202020204" pitchFamily="34" charset="0"/>
              </a:rPr>
              <a:t>humano,</a:t>
            </a:r>
            <a:r>
              <a:rPr lang="es-ES" b="1" spc="-190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técnico </a:t>
            </a:r>
            <a:r>
              <a:rPr lang="es-ES" b="1" spc="-185" dirty="0">
                <a:cs typeface="Arial" panose="020B0604020202020204" pitchFamily="34" charset="0"/>
              </a:rPr>
              <a:t>y</a:t>
            </a:r>
            <a:r>
              <a:rPr lang="es-ES" b="1" spc="130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económico</a:t>
            </a:r>
            <a:r>
              <a:rPr lang="es-ES" b="1" spc="110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necesario</a:t>
            </a:r>
            <a:r>
              <a:rPr lang="es-ES" b="1" spc="160" dirty="0">
                <a:cs typeface="Arial" panose="020B0604020202020204" pitchFamily="34" charset="0"/>
              </a:rPr>
              <a:t> </a:t>
            </a:r>
            <a:r>
              <a:rPr lang="es-ES" b="1" spc="-175" dirty="0">
                <a:cs typeface="Arial" panose="020B0604020202020204" pitchFamily="34" charset="0"/>
              </a:rPr>
              <a:t>para</a:t>
            </a:r>
            <a:r>
              <a:rPr lang="es-ES" b="1" spc="150" dirty="0">
                <a:cs typeface="Arial" panose="020B0604020202020204" pitchFamily="34" charset="0"/>
              </a:rPr>
              <a:t> </a:t>
            </a:r>
            <a:r>
              <a:rPr lang="es-ES" b="1" spc="-135" dirty="0">
                <a:cs typeface="Arial" panose="020B0604020202020204" pitchFamily="34" charset="0"/>
              </a:rPr>
              <a:t>la </a:t>
            </a:r>
            <a:r>
              <a:rPr lang="es-ES" b="1" spc="-175" dirty="0">
                <a:cs typeface="Arial" panose="020B0604020202020204" pitchFamily="34" charset="0"/>
              </a:rPr>
              <a:t>implementación,</a:t>
            </a:r>
            <a:r>
              <a:rPr lang="es-ES" b="1" spc="150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mantenimiento </a:t>
            </a:r>
            <a:r>
              <a:rPr lang="es-ES" b="1" spc="-490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y</a:t>
            </a:r>
            <a:r>
              <a:rPr lang="es-ES" b="1" spc="-180" dirty="0">
                <a:cs typeface="Arial" panose="020B0604020202020204" pitchFamily="34" charset="0"/>
              </a:rPr>
              <a:t> mejoramiento</a:t>
            </a:r>
            <a:r>
              <a:rPr lang="es-ES" b="1" spc="-175" dirty="0">
                <a:cs typeface="Arial" panose="020B0604020202020204" pitchFamily="34" charset="0"/>
              </a:rPr>
              <a:t> continuo</a:t>
            </a:r>
            <a:r>
              <a:rPr lang="es-ES" b="1" spc="-170" dirty="0">
                <a:cs typeface="Arial" panose="020B0604020202020204" pitchFamily="34" charset="0"/>
              </a:rPr>
              <a:t> </a:t>
            </a:r>
            <a:r>
              <a:rPr lang="es-ES" b="1" spc="-160" dirty="0">
                <a:cs typeface="Arial" panose="020B0604020202020204" pitchFamily="34" charset="0"/>
              </a:rPr>
              <a:t>del</a:t>
            </a:r>
            <a:r>
              <a:rPr lang="es-ES" b="1" spc="-155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Plan</a:t>
            </a:r>
            <a:r>
              <a:rPr lang="es-ES" b="1" spc="-165" dirty="0">
                <a:cs typeface="Arial" panose="020B0604020202020204" pitchFamily="34" charset="0"/>
              </a:rPr>
              <a:t> Estratégico</a:t>
            </a:r>
            <a:r>
              <a:rPr lang="es-ES" b="1" spc="-160" dirty="0">
                <a:cs typeface="Arial" panose="020B0604020202020204" pitchFamily="34" charset="0"/>
              </a:rPr>
              <a:t> </a:t>
            </a:r>
            <a:r>
              <a:rPr lang="es-ES" b="1" spc="-195" dirty="0">
                <a:cs typeface="Arial" panose="020B0604020202020204" pitchFamily="34" charset="0"/>
              </a:rPr>
              <a:t>de</a:t>
            </a:r>
            <a:r>
              <a:rPr lang="es-ES" b="1" spc="-190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Seguridad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Vial,</a:t>
            </a:r>
            <a:r>
              <a:rPr lang="es-ES" b="1" spc="-135" dirty="0">
                <a:cs typeface="Arial" panose="020B0604020202020204" pitchFamily="34" charset="0"/>
              </a:rPr>
              <a:t> </a:t>
            </a:r>
            <a:r>
              <a:rPr lang="es-ES" b="1" spc="-200" dirty="0">
                <a:cs typeface="Arial" panose="020B0604020202020204" pitchFamily="34" charset="0"/>
              </a:rPr>
              <a:t>con</a:t>
            </a:r>
            <a:r>
              <a:rPr lang="es-ES" b="1" spc="-195" dirty="0">
                <a:cs typeface="Arial" panose="020B0604020202020204" pitchFamily="34" charset="0"/>
              </a:rPr>
              <a:t> </a:t>
            </a:r>
            <a:r>
              <a:rPr lang="es-ES" b="1" spc="-135" dirty="0">
                <a:cs typeface="Arial" panose="020B0604020202020204" pitchFamily="34" charset="0"/>
              </a:rPr>
              <a:t>el</a:t>
            </a:r>
            <a:r>
              <a:rPr lang="es-ES" b="1" spc="229" dirty="0">
                <a:cs typeface="Arial" panose="020B0604020202020204" pitchFamily="34" charset="0"/>
              </a:rPr>
              <a:t> </a:t>
            </a:r>
            <a:r>
              <a:rPr lang="es-ES" b="1" spc="-160" dirty="0">
                <a:cs typeface="Arial" panose="020B0604020202020204" pitchFamily="34" charset="0"/>
              </a:rPr>
              <a:t>objetivo</a:t>
            </a:r>
            <a:r>
              <a:rPr lang="es-ES" b="1" spc="180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de </a:t>
            </a:r>
            <a:r>
              <a:rPr lang="es-ES" b="1" spc="-175" dirty="0">
                <a:cs typeface="Arial" panose="020B0604020202020204" pitchFamily="34" charset="0"/>
              </a:rPr>
              <a:t> asegurar</a:t>
            </a:r>
            <a:r>
              <a:rPr lang="es-ES" b="1" spc="-170" dirty="0">
                <a:cs typeface="Arial" panose="020B0604020202020204" pitchFamily="34" charset="0"/>
              </a:rPr>
              <a:t> </a:t>
            </a:r>
            <a:r>
              <a:rPr lang="es-ES" b="1" spc="-135" dirty="0">
                <a:cs typeface="Arial" panose="020B0604020202020204" pitchFamily="34" charset="0"/>
              </a:rPr>
              <a:t>el</a:t>
            </a:r>
            <a:r>
              <a:rPr lang="es-ES" b="1" spc="-130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cumplimiento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de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la</a:t>
            </a:r>
            <a:r>
              <a:rPr lang="es-ES" b="1" spc="-135" dirty="0">
                <a:cs typeface="Arial" panose="020B0604020202020204" pitchFamily="34" charset="0"/>
              </a:rPr>
              <a:t> </a:t>
            </a:r>
            <a:r>
              <a:rPr lang="es-ES" b="1" spc="-155" dirty="0">
                <a:cs typeface="Arial" panose="020B0604020202020204" pitchFamily="34" charset="0"/>
              </a:rPr>
              <a:t>legislación</a:t>
            </a:r>
            <a:r>
              <a:rPr lang="es-ES" b="1" spc="-150" dirty="0">
                <a:cs typeface="Arial" panose="020B0604020202020204" pitchFamily="34" charset="0"/>
              </a:rPr>
              <a:t> </a:t>
            </a:r>
            <a:r>
              <a:rPr lang="es-ES" b="1" spc="-190" dirty="0">
                <a:cs typeface="Arial" panose="020B0604020202020204" pitchFamily="34" charset="0"/>
              </a:rPr>
              <a:t>Colombiana</a:t>
            </a:r>
            <a:r>
              <a:rPr lang="es-ES" b="1" spc="-185" dirty="0">
                <a:cs typeface="Arial" panose="020B0604020202020204" pitchFamily="34" charset="0"/>
              </a:rPr>
              <a:t> </a:t>
            </a:r>
            <a:r>
              <a:rPr lang="es-ES" b="1" spc="-155" dirty="0">
                <a:cs typeface="Arial" panose="020B0604020202020204" pitchFamily="34" charset="0"/>
              </a:rPr>
              <a:t>vigente,</a:t>
            </a:r>
            <a:r>
              <a:rPr lang="es-ES" b="1" spc="-150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política,</a:t>
            </a:r>
            <a:r>
              <a:rPr lang="es-ES" b="1" spc="-135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normas, </a:t>
            </a:r>
            <a:r>
              <a:rPr lang="es-ES" b="1" spc="-175" dirty="0">
                <a:cs typeface="Arial" panose="020B0604020202020204" pitchFamily="34" charset="0"/>
              </a:rPr>
              <a:t> procedimientos</a:t>
            </a:r>
            <a:r>
              <a:rPr lang="es-ES" b="1" spc="-170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y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165" dirty="0">
                <a:cs typeface="Arial" panose="020B0604020202020204" pitchFamily="34" charset="0"/>
              </a:rPr>
              <a:t>otros</a:t>
            </a:r>
            <a:r>
              <a:rPr lang="es-ES" b="1" spc="-160" dirty="0">
                <a:cs typeface="Arial" panose="020B0604020202020204" pitchFamily="34" charset="0"/>
              </a:rPr>
              <a:t> </a:t>
            </a:r>
            <a:r>
              <a:rPr lang="es-ES" b="1" spc="-155" dirty="0">
                <a:cs typeface="Arial" panose="020B0604020202020204" pitchFamily="34" charset="0"/>
              </a:rPr>
              <a:t>requisitos</a:t>
            </a:r>
            <a:r>
              <a:rPr lang="es-ES" b="1" spc="-150" dirty="0">
                <a:cs typeface="Arial" panose="020B0604020202020204" pitchFamily="34" charset="0"/>
              </a:rPr>
              <a:t> </a:t>
            </a:r>
            <a:r>
              <a:rPr lang="es-ES" b="1" spc="-155" dirty="0">
                <a:cs typeface="Arial" panose="020B0604020202020204" pitchFamily="34" charset="0"/>
              </a:rPr>
              <a:t>aplicables,</a:t>
            </a:r>
            <a:r>
              <a:rPr lang="es-ES" b="1" spc="-150" dirty="0">
                <a:cs typeface="Arial" panose="020B0604020202020204" pitchFamily="34" charset="0"/>
              </a:rPr>
              <a:t> </a:t>
            </a:r>
            <a:r>
              <a:rPr lang="es-ES" b="1" spc="-170" dirty="0">
                <a:cs typeface="Arial" panose="020B0604020202020204" pitchFamily="34" charset="0"/>
              </a:rPr>
              <a:t>garantizando</a:t>
            </a:r>
            <a:r>
              <a:rPr lang="es-ES" b="1" spc="165" dirty="0">
                <a:cs typeface="Arial" panose="020B0604020202020204" pitchFamily="34" charset="0"/>
              </a:rPr>
              <a:t> </a:t>
            </a:r>
            <a:r>
              <a:rPr lang="es-ES" b="1" spc="-150" dirty="0">
                <a:cs typeface="Arial" panose="020B0604020202020204" pitchFamily="34" charset="0"/>
              </a:rPr>
              <a:t>las</a:t>
            </a:r>
            <a:r>
              <a:rPr lang="es-ES" b="1" spc="-145" dirty="0">
                <a:cs typeface="Arial" panose="020B0604020202020204" pitchFamily="34" charset="0"/>
              </a:rPr>
              <a:t> </a:t>
            </a:r>
            <a:r>
              <a:rPr lang="es-ES" b="1" spc="-180" dirty="0">
                <a:cs typeface="Arial" panose="020B0604020202020204" pitchFamily="34" charset="0"/>
              </a:rPr>
              <a:t>mejores</a:t>
            </a:r>
            <a:r>
              <a:rPr lang="es-ES" b="1" spc="-175" dirty="0">
                <a:cs typeface="Arial" panose="020B0604020202020204" pitchFamily="34" charset="0"/>
              </a:rPr>
              <a:t> </a:t>
            </a:r>
            <a:r>
              <a:rPr lang="es-ES" b="1" spc="-160" dirty="0">
                <a:cs typeface="Arial" panose="020B0604020202020204" pitchFamily="34" charset="0"/>
              </a:rPr>
              <a:t>prácticas</a:t>
            </a:r>
            <a:r>
              <a:rPr lang="es-ES" b="1" spc="-155" dirty="0">
                <a:cs typeface="Arial" panose="020B0604020202020204" pitchFamily="34" charset="0"/>
              </a:rPr>
              <a:t> </a:t>
            </a:r>
            <a:r>
              <a:rPr lang="es-ES" b="1" spc="-185" dirty="0">
                <a:cs typeface="Arial" panose="020B0604020202020204" pitchFamily="34" charset="0"/>
              </a:rPr>
              <a:t>y </a:t>
            </a:r>
            <a:r>
              <a:rPr lang="es-ES" b="1" spc="-180" dirty="0">
                <a:cs typeface="Arial" panose="020B0604020202020204" pitchFamily="34" charset="0"/>
              </a:rPr>
              <a:t> </a:t>
            </a:r>
            <a:r>
              <a:rPr lang="es-ES" b="1" spc="-200" dirty="0">
                <a:cs typeface="Arial" panose="020B0604020202020204" pitchFamily="34" charset="0"/>
              </a:rPr>
              <a:t>d</a:t>
            </a:r>
            <a:r>
              <a:rPr lang="es-ES" b="1" spc="-190" dirty="0">
                <a:cs typeface="Arial" panose="020B0604020202020204" pitchFamily="34" charset="0"/>
              </a:rPr>
              <a:t>ese</a:t>
            </a:r>
            <a:r>
              <a:rPr lang="es-ES" b="1" spc="-300" dirty="0">
                <a:cs typeface="Arial" panose="020B0604020202020204" pitchFamily="34" charset="0"/>
              </a:rPr>
              <a:t>m</a:t>
            </a:r>
            <a:r>
              <a:rPr lang="es-ES" b="1" spc="-200" dirty="0">
                <a:cs typeface="Arial" panose="020B0604020202020204" pitchFamily="34" charset="0"/>
              </a:rPr>
              <a:t>p</a:t>
            </a:r>
            <a:r>
              <a:rPr lang="es-ES" b="1" spc="-190" dirty="0">
                <a:cs typeface="Arial" panose="020B0604020202020204" pitchFamily="34" charset="0"/>
              </a:rPr>
              <a:t>e</a:t>
            </a:r>
            <a:r>
              <a:rPr lang="es-ES" b="1" spc="-200" dirty="0">
                <a:cs typeface="Arial" panose="020B0604020202020204" pitchFamily="34" charset="0"/>
              </a:rPr>
              <a:t>ño</a:t>
            </a:r>
            <a:r>
              <a:rPr lang="es-ES" b="1" spc="-50" dirty="0">
                <a:cs typeface="Arial" panose="020B0604020202020204" pitchFamily="34" charset="0"/>
              </a:rPr>
              <a:t> </a:t>
            </a:r>
            <a:r>
              <a:rPr lang="es-ES" b="1" spc="-190" dirty="0">
                <a:cs typeface="Arial" panose="020B0604020202020204" pitchFamily="34" charset="0"/>
              </a:rPr>
              <a:t>e</a:t>
            </a:r>
            <a:r>
              <a:rPr lang="es-ES" b="1" spc="-200" dirty="0">
                <a:cs typeface="Arial" panose="020B0604020202020204" pitchFamily="34" charset="0"/>
              </a:rPr>
              <a:t>n</a:t>
            </a:r>
            <a:r>
              <a:rPr lang="es-ES" b="1" spc="-85" dirty="0">
                <a:cs typeface="Arial" panose="020B0604020202020204" pitchFamily="34" charset="0"/>
              </a:rPr>
              <a:t> </a:t>
            </a:r>
            <a:r>
              <a:rPr lang="es-ES" b="1" spc="-90" dirty="0">
                <a:cs typeface="Arial" panose="020B0604020202020204" pitchFamily="34" charset="0"/>
              </a:rPr>
              <a:t>l</a:t>
            </a:r>
            <a:r>
              <a:rPr lang="es-ES" b="1" spc="-190" dirty="0">
                <a:cs typeface="Arial" panose="020B0604020202020204" pitchFamily="34" charset="0"/>
              </a:rPr>
              <a:t>a</a:t>
            </a:r>
            <a:r>
              <a:rPr lang="es-ES" b="1" spc="-180" dirty="0">
                <a:cs typeface="Arial" panose="020B0604020202020204" pitchFamily="34" charset="0"/>
              </a:rPr>
              <a:t>s</a:t>
            </a:r>
            <a:r>
              <a:rPr lang="es-ES" b="1" spc="-75" dirty="0">
                <a:cs typeface="Arial" panose="020B0604020202020204" pitchFamily="34" charset="0"/>
              </a:rPr>
              <a:t> </a:t>
            </a:r>
            <a:r>
              <a:rPr lang="es-ES" b="1" spc="-190" dirty="0">
                <a:cs typeface="Arial" panose="020B0604020202020204" pitchFamily="34" charset="0"/>
              </a:rPr>
              <a:t>ac</a:t>
            </a:r>
            <a:r>
              <a:rPr lang="es-ES" b="1" spc="-100" dirty="0">
                <a:cs typeface="Arial" panose="020B0604020202020204" pitchFamily="34" charset="0"/>
              </a:rPr>
              <a:t>ti</a:t>
            </a:r>
            <a:r>
              <a:rPr lang="es-ES" b="1" spc="-190" dirty="0">
                <a:cs typeface="Arial" panose="020B0604020202020204" pitchFamily="34" charset="0"/>
              </a:rPr>
              <a:t>v</a:t>
            </a:r>
            <a:r>
              <a:rPr lang="es-ES" b="1" spc="-90" dirty="0">
                <a:cs typeface="Arial" panose="020B0604020202020204" pitchFamily="34" charset="0"/>
              </a:rPr>
              <a:t>i</a:t>
            </a:r>
            <a:r>
              <a:rPr lang="es-ES" b="1" spc="-210" dirty="0">
                <a:cs typeface="Arial" panose="020B0604020202020204" pitchFamily="34" charset="0"/>
              </a:rPr>
              <a:t>d</a:t>
            </a:r>
            <a:r>
              <a:rPr lang="es-ES" b="1" spc="-190" dirty="0">
                <a:cs typeface="Arial" panose="020B0604020202020204" pitchFamily="34" charset="0"/>
              </a:rPr>
              <a:t>a</a:t>
            </a:r>
            <a:r>
              <a:rPr lang="es-ES" b="1" spc="-200" dirty="0">
                <a:cs typeface="Arial" panose="020B0604020202020204" pitchFamily="34" charset="0"/>
              </a:rPr>
              <a:t>d</a:t>
            </a:r>
            <a:r>
              <a:rPr lang="es-ES" b="1" spc="-190" dirty="0">
                <a:cs typeface="Arial" panose="020B0604020202020204" pitchFamily="34" charset="0"/>
              </a:rPr>
              <a:t>e</a:t>
            </a:r>
            <a:r>
              <a:rPr lang="es-ES" b="1" spc="-180" dirty="0">
                <a:cs typeface="Arial" panose="020B0604020202020204" pitchFamily="34" charset="0"/>
              </a:rPr>
              <a:t>s</a:t>
            </a:r>
            <a:r>
              <a:rPr lang="es-ES" b="1" spc="-45" dirty="0">
                <a:cs typeface="Arial" panose="020B0604020202020204" pitchFamily="34" charset="0"/>
              </a:rPr>
              <a:t> </a:t>
            </a:r>
            <a:r>
              <a:rPr lang="es-ES" b="1" spc="-204" dirty="0">
                <a:cs typeface="Arial" panose="020B0604020202020204" pitchFamily="34" charset="0"/>
              </a:rPr>
              <a:t>d</a:t>
            </a:r>
            <a:r>
              <a:rPr lang="es-ES" b="1" spc="-180" dirty="0">
                <a:cs typeface="Arial" panose="020B0604020202020204" pitchFamily="34" charset="0"/>
              </a:rPr>
              <a:t>e</a:t>
            </a:r>
            <a:r>
              <a:rPr lang="es-ES" b="1" spc="-75" dirty="0">
                <a:cs typeface="Arial" panose="020B0604020202020204" pitchFamily="34" charset="0"/>
              </a:rPr>
              <a:t> </a:t>
            </a:r>
            <a:r>
              <a:rPr lang="es-ES" b="1" spc="-140" dirty="0">
                <a:cs typeface="Arial" panose="020B0604020202020204" pitchFamily="34" charset="0"/>
              </a:rPr>
              <a:t>tra</a:t>
            </a:r>
            <a:r>
              <a:rPr lang="es-ES" b="1" spc="-210" dirty="0">
                <a:cs typeface="Arial" panose="020B0604020202020204" pitchFamily="34" charset="0"/>
              </a:rPr>
              <a:t>n</a:t>
            </a:r>
            <a:r>
              <a:rPr lang="es-ES" b="1" spc="-190" dirty="0">
                <a:cs typeface="Arial" panose="020B0604020202020204" pitchFamily="34" charset="0"/>
              </a:rPr>
              <a:t>s</a:t>
            </a:r>
            <a:r>
              <a:rPr lang="es-ES" b="1" spc="-200" dirty="0">
                <a:cs typeface="Arial" panose="020B0604020202020204" pitchFamily="34" charset="0"/>
              </a:rPr>
              <a:t>p</a:t>
            </a:r>
            <a:r>
              <a:rPr lang="es-ES" b="1" spc="-210" dirty="0">
                <a:cs typeface="Arial" panose="020B0604020202020204" pitchFamily="34" charset="0"/>
              </a:rPr>
              <a:t>o</a:t>
            </a:r>
            <a:r>
              <a:rPr lang="es-ES" b="1" spc="-140" dirty="0">
                <a:cs typeface="Arial" panose="020B0604020202020204" pitchFamily="34" charset="0"/>
              </a:rPr>
              <a:t>rte</a:t>
            </a:r>
            <a:r>
              <a:rPr lang="es-ES" b="1" spc="-85" dirty="0">
                <a:cs typeface="Arial" panose="020B0604020202020204" pitchFamily="34" charset="0"/>
              </a:rPr>
              <a:t> </a:t>
            </a:r>
            <a:r>
              <a:rPr lang="es-ES" b="1" spc="-110" dirty="0">
                <a:cs typeface="Arial" panose="020B0604020202020204" pitchFamily="34" charset="0"/>
              </a:rPr>
              <a:t>t</a:t>
            </a:r>
            <a:r>
              <a:rPr lang="es-ES" b="1" spc="-190" dirty="0">
                <a:cs typeface="Arial" panose="020B0604020202020204" pitchFamily="34" charset="0"/>
              </a:rPr>
              <a:t>e</a:t>
            </a:r>
            <a:r>
              <a:rPr lang="es-ES" b="1" spc="-145" dirty="0">
                <a:cs typeface="Arial" panose="020B0604020202020204" pitchFamily="34" charset="0"/>
              </a:rPr>
              <a:t>rre</a:t>
            </a:r>
            <a:r>
              <a:rPr lang="es-ES" b="1" spc="-190" dirty="0">
                <a:cs typeface="Arial" panose="020B0604020202020204" pitchFamily="34" charset="0"/>
              </a:rPr>
              <a:t>s</a:t>
            </a:r>
            <a:r>
              <a:rPr lang="es-ES" b="1" spc="-120" dirty="0">
                <a:cs typeface="Arial" panose="020B0604020202020204" pitchFamily="34" charset="0"/>
              </a:rPr>
              <a:t>tr</a:t>
            </a:r>
            <a:r>
              <a:rPr lang="es-ES" b="1" spc="-190" dirty="0">
                <a:cs typeface="Arial" panose="020B0604020202020204" pitchFamily="34" charset="0"/>
              </a:rPr>
              <a:t>e</a:t>
            </a:r>
            <a:endParaRPr lang="es-CO" dirty="0"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0A3D8C0-BB81-4E48-9E9C-2FEF1C577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209" y="3813313"/>
            <a:ext cx="3207025" cy="25344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03" y="221655"/>
            <a:ext cx="7206097" cy="10486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A030E0E-3D6A-4EA4-8B50-2DA0E9F083DB}"/>
              </a:ext>
            </a:extLst>
          </p:cNvPr>
          <p:cNvSpPr txBox="1"/>
          <p:nvPr/>
        </p:nvSpPr>
        <p:spPr>
          <a:xfrm>
            <a:off x="967410" y="1862653"/>
            <a:ext cx="68911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Decreto 1072 de 2015 artículo 2.2.4.6.10: Los trabajadores, de Conformidad con la normatividad vigente, tendrán, entre otras, las siguientes responsabilidades: 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Procurar el cuidado integral de su salud. </a:t>
            </a:r>
          </a:p>
          <a:p>
            <a:pPr marL="342900" indent="-342900" algn="just"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Suministrar información clara, veraz y completa sobre su estado de salud. </a:t>
            </a:r>
          </a:p>
          <a:p>
            <a:pPr marL="342900" indent="-342900" algn="just"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Cumplir las normas reglamentos e instrucciones del sistema de seguridad y salud en el trabajo de toda la empresa. 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4. Informar al empleador o contratante sobre los peligros y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5. Participar en las capacitaciones de SG.SST establecidas en el plan de capacitación.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6. Participar y contribuir en el cumplimiento de los objetivos del SG-SST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SST | Mind Map">
            <a:extLst>
              <a:ext uri="{FF2B5EF4-FFF2-40B4-BE49-F238E27FC236}">
                <a16:creationId xmlns:a16="http://schemas.microsoft.com/office/drawing/2014/main" xmlns="" id="{AC639891-8AE8-4756-9637-11530ABA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48" y="1970029"/>
            <a:ext cx="3682762" cy="38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73" y="1639669"/>
            <a:ext cx="9565453" cy="35786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70" y="226460"/>
            <a:ext cx="10516511" cy="1231499"/>
          </a:xfrm>
          <a:prstGeom prst="rect">
            <a:avLst/>
          </a:prstGeom>
        </p:spPr>
      </p:pic>
      <p:sp>
        <p:nvSpPr>
          <p:cNvPr id="6" name="Rectángulo: esquinas redondeadas 3">
            <a:extLst>
              <a:ext uri="{FF2B5EF4-FFF2-40B4-BE49-F238E27FC236}">
                <a16:creationId xmlns:a16="http://schemas.microsoft.com/office/drawing/2014/main" xmlns="" id="{52FDF1E2-0584-4516-BE77-62936693A349}"/>
              </a:ext>
            </a:extLst>
          </p:cNvPr>
          <p:cNvSpPr/>
          <p:nvPr/>
        </p:nvSpPr>
        <p:spPr>
          <a:xfrm>
            <a:off x="838200" y="1711602"/>
            <a:ext cx="2951922" cy="2849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PELIGRO 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Fuente o situación con potencial de daño en términos de enfermedad o lesión a las personas o una combinación de estos.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7" name="Picture 2" descr="Matsso Ecuador - ⚠️DIFERENCIA ENTRE PELIGRO Y RIESGO 🤕 En... | Facebook">
            <a:extLst>
              <a:ext uri="{FF2B5EF4-FFF2-40B4-BE49-F238E27FC236}">
                <a16:creationId xmlns:a16="http://schemas.microsoft.com/office/drawing/2014/main" xmlns="" id="{F7F640EB-B0E4-407C-83B2-3F6B7A4D2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5"/>
          <a:stretch/>
        </p:blipFill>
        <p:spPr bwMode="auto">
          <a:xfrm>
            <a:off x="4041914" y="3271319"/>
            <a:ext cx="3167270" cy="2749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: esquinas redondeadas 5">
            <a:extLst>
              <a:ext uri="{FF2B5EF4-FFF2-40B4-BE49-F238E27FC236}">
                <a16:creationId xmlns:a16="http://schemas.microsoft.com/office/drawing/2014/main" xmlns="" id="{B2273370-69DD-4746-9B8A-3021C3D2A5A8}"/>
              </a:ext>
            </a:extLst>
          </p:cNvPr>
          <p:cNvSpPr/>
          <p:nvPr/>
        </p:nvSpPr>
        <p:spPr>
          <a:xfrm>
            <a:off x="7629942" y="1711602"/>
            <a:ext cx="2782956" cy="29843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pPr algn="ctr"/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probabilidad de que ocurra un evento o exposición peligrosa y la severidad de lesión o enfermedad que puede ser causado por el evento o exposición.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70" y="168544"/>
            <a:ext cx="10516511" cy="1347333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xmlns="" id="{2FA419F4-BFBC-4F34-BF6F-9CC9B5E06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288" y="2053845"/>
            <a:ext cx="11531423" cy="4157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6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8" y="288233"/>
            <a:ext cx="9669094" cy="9876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44" y="2043918"/>
            <a:ext cx="3999323" cy="38530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0922B33-71F6-4557-9879-FF30449F12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2080" y="1845635"/>
            <a:ext cx="4903304" cy="353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7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36" y="-228034"/>
            <a:ext cx="9961727" cy="17314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33" y="1657876"/>
            <a:ext cx="9254530" cy="1737511"/>
          </a:xfrm>
          <a:prstGeom prst="rect">
            <a:avLst/>
          </a:prstGeom>
        </p:spPr>
      </p:pic>
      <p:pic>
        <p:nvPicPr>
          <p:cNvPr id="8" name="Picture 2" descr="Enfermedades laborales">
            <a:extLst>
              <a:ext uri="{FF2B5EF4-FFF2-40B4-BE49-F238E27FC236}">
                <a16:creationId xmlns:a16="http://schemas.microsoft.com/office/drawing/2014/main" xmlns="" id="{C74EEF76-2D94-415C-95AA-6660BD586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9"/>
          <a:stretch/>
        </p:blipFill>
        <p:spPr bwMode="auto">
          <a:xfrm>
            <a:off x="3268231" y="2791326"/>
            <a:ext cx="5406886" cy="323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COMPONENTES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397BCC1-3EBC-BD5E-1088-BC1B8DD8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6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00" y="1335607"/>
            <a:ext cx="6760464" cy="497586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62064" y="3361872"/>
            <a:ext cx="4485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BIEN VENIDOS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3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65" y="120560"/>
            <a:ext cx="10516511" cy="1780186"/>
          </a:xfrm>
          <a:prstGeom prst="rect">
            <a:avLst/>
          </a:prstGeom>
        </p:spPr>
      </p:pic>
      <p:pic>
        <p:nvPicPr>
          <p:cNvPr id="6" name="Marcador de contenido 16">
            <a:extLst>
              <a:ext uri="{FF2B5EF4-FFF2-40B4-BE49-F238E27FC236}">
                <a16:creationId xmlns:a16="http://schemas.microsoft.com/office/drawing/2014/main" xmlns="" id="{BEFBA859-4152-4CE1-BD94-0AFE7B1B7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10" y="1559561"/>
            <a:ext cx="8428382" cy="4683608"/>
          </a:xfrm>
        </p:spPr>
      </p:pic>
    </p:spTree>
    <p:extLst>
      <p:ext uri="{BB962C8B-B14F-4D97-AF65-F5344CB8AC3E}">
        <p14:creationId xmlns:p14="http://schemas.microsoft.com/office/powerpoint/2010/main" val="6919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81" y="39342"/>
            <a:ext cx="10516511" cy="1786283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xmlns="" id="{C9A31D69-E3D5-4C19-B4C7-696E2BC16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5264" y="1825625"/>
            <a:ext cx="8781472" cy="4351338"/>
          </a:xfrm>
        </p:spPr>
      </p:pic>
    </p:spTree>
    <p:extLst>
      <p:ext uri="{BB962C8B-B14F-4D97-AF65-F5344CB8AC3E}">
        <p14:creationId xmlns:p14="http://schemas.microsoft.com/office/powerpoint/2010/main" val="5251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16511" cy="1841152"/>
          </a:xfrm>
          <a:prstGeom prst="rect">
            <a:avLst/>
          </a:prstGeom>
        </p:spPr>
      </p:pic>
      <p:graphicFrame>
        <p:nvGraphicFramePr>
          <p:cNvPr id="6" name="Tabla 4">
            <a:extLst>
              <a:ext uri="{FF2B5EF4-FFF2-40B4-BE49-F238E27FC236}">
                <a16:creationId xmlns:a16="http://schemas.microsoft.com/office/drawing/2014/main" xmlns="" id="{87B18CA4-C2AA-40A5-A9D2-1772E1A108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36303"/>
              </p:ext>
            </p:extLst>
          </p:nvPr>
        </p:nvGraphicFramePr>
        <p:xfrm>
          <a:off x="520148" y="2117173"/>
          <a:ext cx="6039678" cy="1410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9839">
                  <a:extLst>
                    <a:ext uri="{9D8B030D-6E8A-4147-A177-3AD203B41FA5}">
                      <a16:colId xmlns:a16="http://schemas.microsoft.com/office/drawing/2014/main" xmlns="" val="1160974671"/>
                    </a:ext>
                  </a:extLst>
                </a:gridCol>
                <a:gridCol w="3019839">
                  <a:extLst>
                    <a:ext uri="{9D8B030D-6E8A-4147-A177-3AD203B41FA5}">
                      <a16:colId xmlns:a16="http://schemas.microsoft.com/office/drawing/2014/main" xmlns="" val="121782002"/>
                    </a:ext>
                  </a:extLst>
                </a:gridCol>
              </a:tblGrid>
              <a:tr h="385371">
                <a:tc gridSpan="2">
                  <a:txBody>
                    <a:bodyPr/>
                    <a:lstStyle/>
                    <a:p>
                      <a:pPr algn="ctr"/>
                      <a:r>
                        <a:rPr lang="es-CO" dirty="0"/>
                        <a:t>COMITÉ DE CONVIVENCIA LABORAL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3831226"/>
                  </a:ext>
                </a:extLst>
              </a:tr>
              <a:tr h="3853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REPRESENTANTE EMPLEADOR</a:t>
                      </a:r>
                    </a:p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REPRESENTANTE TRABAJDOR </a:t>
                      </a:r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4115685"/>
                  </a:ext>
                </a:extLst>
              </a:tr>
              <a:tr h="385371"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452163"/>
                  </a:ext>
                </a:extLst>
              </a:tr>
            </a:tbl>
          </a:graphicData>
        </a:graphic>
      </p:graphicFrame>
      <p:graphicFrame>
        <p:nvGraphicFramePr>
          <p:cNvPr id="7" name="Tabla 5">
            <a:extLst>
              <a:ext uri="{FF2B5EF4-FFF2-40B4-BE49-F238E27FC236}">
                <a16:creationId xmlns:a16="http://schemas.microsoft.com/office/drawing/2014/main" xmlns="" id="{6E73E0AF-4ECC-4E99-A5DE-75588F837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259404"/>
              </p:ext>
            </p:extLst>
          </p:nvPr>
        </p:nvGraphicFramePr>
        <p:xfrm>
          <a:off x="3357217" y="4359965"/>
          <a:ext cx="8128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560517888"/>
                    </a:ext>
                  </a:extLst>
                </a:gridCol>
              </a:tblGrid>
              <a:tr h="255619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VIGIA SST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861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6025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0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49" y="144642"/>
            <a:ext cx="10516511" cy="1322947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xmlns="" id="{5F3589C8-6478-484A-BB70-D846FEB25BA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93674" y="1603862"/>
            <a:ext cx="7765772" cy="446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013EB388-2D76-4BE9-9CA5-45EA938A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CO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es-CO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es-C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¡LA SEGURIDAD ES RESPONSABILIDAD DE TODOS !</a:t>
            </a:r>
          </a:p>
        </p:txBody>
      </p:sp>
    </p:spTree>
    <p:extLst>
      <p:ext uri="{BB962C8B-B14F-4D97-AF65-F5344CB8AC3E}">
        <p14:creationId xmlns:p14="http://schemas.microsoft.com/office/powerpoint/2010/main" val="38046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52A2945-26F2-268A-621B-62D0D1DF5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39081CE7-5B23-0EA5-2C0A-2CC3960C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378" y="5134641"/>
            <a:ext cx="9073243" cy="941161"/>
          </a:xfrm>
        </p:spPr>
        <p:txBody>
          <a:bodyPr/>
          <a:lstStyle/>
          <a:p>
            <a:pPr algn="ctr"/>
            <a:r>
              <a:rPr lang="es-CO" dirty="0"/>
              <a:t>EL GESTOR Y SUS RESPONSABILIDADES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FA49F64-3919-F1B7-63B7-214595E2EEE1}"/>
              </a:ext>
            </a:extLst>
          </p:cNvPr>
          <p:cNvSpPr/>
          <p:nvPr/>
        </p:nvSpPr>
        <p:spPr>
          <a:xfrm>
            <a:off x="6344816" y="1027848"/>
            <a:ext cx="634482" cy="941162"/>
          </a:xfrm>
          <a:prstGeom prst="rect">
            <a:avLst/>
          </a:prstGeom>
          <a:gradFill flip="none" rotWithShape="1">
            <a:gsLst>
              <a:gs pos="0">
                <a:srgbClr val="15265B">
                  <a:shade val="30000"/>
                  <a:satMod val="115000"/>
                </a:srgbClr>
              </a:gs>
              <a:gs pos="50000">
                <a:srgbClr val="15265B">
                  <a:shade val="67500"/>
                  <a:satMod val="115000"/>
                </a:srgbClr>
              </a:gs>
              <a:gs pos="100000">
                <a:srgbClr val="15265B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1444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498A164-8668-1290-F4EB-1B3817D65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955"/>
          <a:stretch/>
        </p:blipFill>
        <p:spPr>
          <a:xfrm>
            <a:off x="5092700" y="1473752"/>
            <a:ext cx="7099300" cy="48509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0776" y="1473752"/>
            <a:ext cx="4025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La Gerencia y la Secretaria General y Jurídica de la EDAT S.A. E.S.P OFICIAL, les da la más cordial bienvenida y los invita a hacer parte del mejor equipo de trabajo de la región, sumándose a las acciones que se describirán en esta jornada de inducción, con responsabilidad, esmero y dedicación para hacer del </a:t>
            </a: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1580413" y="3625191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2024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1820" y="4198733"/>
            <a:ext cx="4406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¡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El mejor año!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-136338" y="5077055"/>
            <a:ext cx="5063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Necesitamos de sus habilidades y experiencia para el cumplimiento y mejora continua de los objetivos institucionales  </a:t>
            </a:r>
            <a:endParaRPr lang="es-CO" dirty="0"/>
          </a:p>
        </p:txBody>
      </p:sp>
      <p:sp>
        <p:nvSpPr>
          <p:cNvPr id="17" name="Rectángulo 16"/>
          <p:cNvSpPr/>
          <p:nvPr/>
        </p:nvSpPr>
        <p:spPr>
          <a:xfrm>
            <a:off x="7762918" y="5480471"/>
            <a:ext cx="44290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13B6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Toda familia tiene una historia. Bien vendidos a la nuestra </a:t>
            </a:r>
            <a:endParaRPr lang="es-E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213B6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93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7D3A0BF-E653-A62F-4F96-1704E5E26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pic>
        <p:nvPicPr>
          <p:cNvPr id="6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396" y="1530018"/>
            <a:ext cx="6504699" cy="479127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801083" y="2980512"/>
            <a:ext cx="63909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 estructura organizacional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32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3008" y="3553121"/>
            <a:ext cx="5514340" cy="739122"/>
          </a:xfrm>
          <a:custGeom>
            <a:avLst/>
            <a:gdLst/>
            <a:ahLst/>
            <a:cxnLst/>
            <a:rect l="l" t="t" r="r" b="b"/>
            <a:pathLst>
              <a:path w="5514340" h="918845">
                <a:moveTo>
                  <a:pt x="2756916" y="0"/>
                </a:moveTo>
                <a:lnTo>
                  <a:pt x="2756916" y="793242"/>
                </a:lnTo>
                <a:lnTo>
                  <a:pt x="5513832" y="793242"/>
                </a:lnTo>
                <a:lnTo>
                  <a:pt x="5513832" y="918844"/>
                </a:lnTo>
              </a:path>
              <a:path w="5514340" h="918845">
                <a:moveTo>
                  <a:pt x="2756916" y="0"/>
                </a:moveTo>
                <a:lnTo>
                  <a:pt x="2756916" y="918844"/>
                </a:lnTo>
              </a:path>
              <a:path w="5514340" h="918845">
                <a:moveTo>
                  <a:pt x="2756916" y="0"/>
                </a:moveTo>
                <a:lnTo>
                  <a:pt x="2756916" y="793242"/>
                </a:lnTo>
                <a:lnTo>
                  <a:pt x="0" y="793242"/>
                </a:lnTo>
                <a:lnTo>
                  <a:pt x="0" y="918844"/>
                </a:lnTo>
              </a:path>
            </a:pathLst>
          </a:custGeom>
          <a:ln w="12192">
            <a:solidFill>
              <a:srgbClr val="528B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09510" y="2442889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797"/>
                </a:lnTo>
              </a:path>
            </a:pathLst>
          </a:custGeom>
          <a:ln w="12192">
            <a:solidFill>
              <a:srgbClr val="528B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01867" y="1204399"/>
            <a:ext cx="0" cy="605790"/>
          </a:xfrm>
          <a:custGeom>
            <a:avLst/>
            <a:gdLst/>
            <a:ahLst/>
            <a:cxnLst/>
            <a:rect l="l" t="t" r="r" b="b"/>
            <a:pathLst>
              <a:path h="605789">
                <a:moveTo>
                  <a:pt x="0" y="0"/>
                </a:moveTo>
                <a:lnTo>
                  <a:pt x="0" y="605790"/>
                </a:lnTo>
              </a:path>
            </a:pathLst>
          </a:custGeom>
          <a:ln w="12192">
            <a:solidFill>
              <a:srgbClr val="467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958584" y="1191984"/>
            <a:ext cx="1967103" cy="839778"/>
            <a:chOff x="7382256" y="1584960"/>
            <a:chExt cx="1519555" cy="594360"/>
          </a:xfrm>
        </p:grpSpPr>
        <p:sp>
          <p:nvSpPr>
            <p:cNvPr id="6" name="object 6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2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59" y="394970"/>
                  </a:lnTo>
                  <a:lnTo>
                    <a:pt x="1356359" y="43942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2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59" y="43942"/>
                  </a:lnTo>
                  <a:lnTo>
                    <a:pt x="1356359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1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60" y="394970"/>
                  </a:lnTo>
                  <a:lnTo>
                    <a:pt x="1356360" y="43941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1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60" y="43941"/>
                  </a:lnTo>
                  <a:lnTo>
                    <a:pt x="1356360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1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91573" y="1444327"/>
            <a:ext cx="1296271" cy="364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REVISOR</a:t>
            </a:r>
            <a:r>
              <a:rPr sz="1100" b="1" spc="-55" dirty="0">
                <a:latin typeface="Calibri"/>
                <a:cs typeface="Calibri"/>
              </a:rPr>
              <a:t> </a:t>
            </a:r>
            <a:r>
              <a:rPr sz="1100" b="1" dirty="0" smtClean="0">
                <a:latin typeface="Calibri"/>
                <a:cs typeface="Calibri"/>
              </a:rPr>
              <a:t>FISCAL</a:t>
            </a:r>
            <a:endParaRPr lang="es-ES" sz="1100" b="1" dirty="0" smtClean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100" dirty="0" smtClean="0">
                <a:latin typeface="Calibri"/>
                <a:cs typeface="Calibri"/>
              </a:rPr>
              <a:t>José Domingo Perilla </a:t>
            </a:r>
            <a:endParaRPr lang="es-ES" sz="11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02687" y="512122"/>
            <a:ext cx="2668905" cy="698500"/>
            <a:chOff x="4445508" y="1424939"/>
            <a:chExt cx="2668905" cy="698500"/>
          </a:xfrm>
        </p:grpSpPr>
        <p:sp>
          <p:nvSpPr>
            <p:cNvPr id="12" name="object 12"/>
            <p:cNvSpPr/>
            <p:nvPr/>
          </p:nvSpPr>
          <p:spPr>
            <a:xfrm>
              <a:off x="4451604" y="1431035"/>
              <a:ext cx="2506980" cy="542925"/>
            </a:xfrm>
            <a:custGeom>
              <a:avLst/>
              <a:gdLst/>
              <a:ahLst/>
              <a:cxnLst/>
              <a:rect l="l" t="t" r="r" b="b"/>
              <a:pathLst>
                <a:path w="2506979" h="542925">
                  <a:moveTo>
                    <a:pt x="2452751" y="0"/>
                  </a:moveTo>
                  <a:lnTo>
                    <a:pt x="54229" y="0"/>
                  </a:lnTo>
                  <a:lnTo>
                    <a:pt x="33111" y="4258"/>
                  </a:lnTo>
                  <a:lnTo>
                    <a:pt x="15875" y="15874"/>
                  </a:lnTo>
                  <a:lnTo>
                    <a:pt x="4258" y="33111"/>
                  </a:lnTo>
                  <a:lnTo>
                    <a:pt x="0" y="54228"/>
                  </a:lnTo>
                  <a:lnTo>
                    <a:pt x="0" y="488314"/>
                  </a:lnTo>
                  <a:lnTo>
                    <a:pt x="4258" y="509432"/>
                  </a:lnTo>
                  <a:lnTo>
                    <a:pt x="15875" y="526668"/>
                  </a:lnTo>
                  <a:lnTo>
                    <a:pt x="33111" y="538285"/>
                  </a:lnTo>
                  <a:lnTo>
                    <a:pt x="54229" y="542543"/>
                  </a:lnTo>
                  <a:lnTo>
                    <a:pt x="2452751" y="542543"/>
                  </a:lnTo>
                  <a:lnTo>
                    <a:pt x="2473868" y="538285"/>
                  </a:lnTo>
                  <a:lnTo>
                    <a:pt x="2491104" y="526669"/>
                  </a:lnTo>
                  <a:lnTo>
                    <a:pt x="2502721" y="509432"/>
                  </a:lnTo>
                  <a:lnTo>
                    <a:pt x="2506979" y="488314"/>
                  </a:lnTo>
                  <a:lnTo>
                    <a:pt x="2506979" y="54228"/>
                  </a:lnTo>
                  <a:lnTo>
                    <a:pt x="2502721" y="33111"/>
                  </a:lnTo>
                  <a:lnTo>
                    <a:pt x="2491104" y="15875"/>
                  </a:lnTo>
                  <a:lnTo>
                    <a:pt x="2473868" y="4258"/>
                  </a:lnTo>
                  <a:lnTo>
                    <a:pt x="2452751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51604" y="1431035"/>
              <a:ext cx="2506980" cy="542925"/>
            </a:xfrm>
            <a:custGeom>
              <a:avLst/>
              <a:gdLst/>
              <a:ahLst/>
              <a:cxnLst/>
              <a:rect l="l" t="t" r="r" b="b"/>
              <a:pathLst>
                <a:path w="2506979" h="542925">
                  <a:moveTo>
                    <a:pt x="0" y="54228"/>
                  </a:moveTo>
                  <a:lnTo>
                    <a:pt x="4258" y="33111"/>
                  </a:lnTo>
                  <a:lnTo>
                    <a:pt x="15875" y="15874"/>
                  </a:lnTo>
                  <a:lnTo>
                    <a:pt x="33111" y="4258"/>
                  </a:lnTo>
                  <a:lnTo>
                    <a:pt x="54229" y="0"/>
                  </a:lnTo>
                  <a:lnTo>
                    <a:pt x="2452751" y="0"/>
                  </a:lnTo>
                  <a:lnTo>
                    <a:pt x="2473868" y="4258"/>
                  </a:lnTo>
                  <a:lnTo>
                    <a:pt x="2491104" y="15875"/>
                  </a:lnTo>
                  <a:lnTo>
                    <a:pt x="2502721" y="33111"/>
                  </a:lnTo>
                  <a:lnTo>
                    <a:pt x="2506979" y="54228"/>
                  </a:lnTo>
                  <a:lnTo>
                    <a:pt x="2506979" y="488314"/>
                  </a:lnTo>
                  <a:lnTo>
                    <a:pt x="2502721" y="509432"/>
                  </a:lnTo>
                  <a:lnTo>
                    <a:pt x="2491104" y="526669"/>
                  </a:lnTo>
                  <a:lnTo>
                    <a:pt x="2473868" y="538285"/>
                  </a:lnTo>
                  <a:lnTo>
                    <a:pt x="2452751" y="542543"/>
                  </a:lnTo>
                  <a:lnTo>
                    <a:pt x="54229" y="542543"/>
                  </a:lnTo>
                  <a:lnTo>
                    <a:pt x="33111" y="538285"/>
                  </a:lnTo>
                  <a:lnTo>
                    <a:pt x="15875" y="526668"/>
                  </a:lnTo>
                  <a:lnTo>
                    <a:pt x="4258" y="509432"/>
                  </a:lnTo>
                  <a:lnTo>
                    <a:pt x="0" y="488314"/>
                  </a:lnTo>
                  <a:lnTo>
                    <a:pt x="0" y="5422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02480" y="1574291"/>
              <a:ext cx="2505710" cy="542925"/>
            </a:xfrm>
            <a:custGeom>
              <a:avLst/>
              <a:gdLst/>
              <a:ahLst/>
              <a:cxnLst/>
              <a:rect l="l" t="t" r="r" b="b"/>
              <a:pathLst>
                <a:path w="2505709" h="542925">
                  <a:moveTo>
                    <a:pt x="2451227" y="0"/>
                  </a:moveTo>
                  <a:lnTo>
                    <a:pt x="54229" y="0"/>
                  </a:lnTo>
                  <a:lnTo>
                    <a:pt x="33111" y="4258"/>
                  </a:lnTo>
                  <a:lnTo>
                    <a:pt x="15875" y="15875"/>
                  </a:lnTo>
                  <a:lnTo>
                    <a:pt x="4258" y="33111"/>
                  </a:lnTo>
                  <a:lnTo>
                    <a:pt x="0" y="54229"/>
                  </a:lnTo>
                  <a:lnTo>
                    <a:pt x="0" y="488315"/>
                  </a:lnTo>
                  <a:lnTo>
                    <a:pt x="4258" y="509432"/>
                  </a:lnTo>
                  <a:lnTo>
                    <a:pt x="15875" y="526669"/>
                  </a:lnTo>
                  <a:lnTo>
                    <a:pt x="33111" y="538285"/>
                  </a:lnTo>
                  <a:lnTo>
                    <a:pt x="54229" y="542544"/>
                  </a:lnTo>
                  <a:lnTo>
                    <a:pt x="2451227" y="542544"/>
                  </a:lnTo>
                  <a:lnTo>
                    <a:pt x="2472344" y="538285"/>
                  </a:lnTo>
                  <a:lnTo>
                    <a:pt x="2489580" y="526669"/>
                  </a:lnTo>
                  <a:lnTo>
                    <a:pt x="2501197" y="509432"/>
                  </a:lnTo>
                  <a:lnTo>
                    <a:pt x="2505455" y="488315"/>
                  </a:lnTo>
                  <a:lnTo>
                    <a:pt x="2505455" y="54229"/>
                  </a:lnTo>
                  <a:lnTo>
                    <a:pt x="2501197" y="33111"/>
                  </a:lnTo>
                  <a:lnTo>
                    <a:pt x="2489580" y="15875"/>
                  </a:lnTo>
                  <a:lnTo>
                    <a:pt x="2472344" y="4258"/>
                  </a:lnTo>
                  <a:lnTo>
                    <a:pt x="245122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02480" y="1574291"/>
              <a:ext cx="2505710" cy="542925"/>
            </a:xfrm>
            <a:custGeom>
              <a:avLst/>
              <a:gdLst/>
              <a:ahLst/>
              <a:cxnLst/>
              <a:rect l="l" t="t" r="r" b="b"/>
              <a:pathLst>
                <a:path w="2505709" h="542925">
                  <a:moveTo>
                    <a:pt x="0" y="54229"/>
                  </a:moveTo>
                  <a:lnTo>
                    <a:pt x="4258" y="33111"/>
                  </a:lnTo>
                  <a:lnTo>
                    <a:pt x="15875" y="15875"/>
                  </a:lnTo>
                  <a:lnTo>
                    <a:pt x="33111" y="4258"/>
                  </a:lnTo>
                  <a:lnTo>
                    <a:pt x="54229" y="0"/>
                  </a:lnTo>
                  <a:lnTo>
                    <a:pt x="2451227" y="0"/>
                  </a:lnTo>
                  <a:lnTo>
                    <a:pt x="2472344" y="4258"/>
                  </a:lnTo>
                  <a:lnTo>
                    <a:pt x="2489580" y="15875"/>
                  </a:lnTo>
                  <a:lnTo>
                    <a:pt x="2501197" y="33111"/>
                  </a:lnTo>
                  <a:lnTo>
                    <a:pt x="2505455" y="54229"/>
                  </a:lnTo>
                  <a:lnTo>
                    <a:pt x="2505455" y="488315"/>
                  </a:lnTo>
                  <a:lnTo>
                    <a:pt x="2501197" y="509432"/>
                  </a:lnTo>
                  <a:lnTo>
                    <a:pt x="2489580" y="526669"/>
                  </a:lnTo>
                  <a:lnTo>
                    <a:pt x="2472344" y="538285"/>
                  </a:lnTo>
                  <a:lnTo>
                    <a:pt x="2451227" y="542544"/>
                  </a:lnTo>
                  <a:lnTo>
                    <a:pt x="54229" y="542544"/>
                  </a:lnTo>
                  <a:lnTo>
                    <a:pt x="33111" y="538285"/>
                  </a:lnTo>
                  <a:lnTo>
                    <a:pt x="15875" y="526669"/>
                  </a:lnTo>
                  <a:lnTo>
                    <a:pt x="4258" y="509432"/>
                  </a:lnTo>
                  <a:lnTo>
                    <a:pt x="0" y="488315"/>
                  </a:lnTo>
                  <a:lnTo>
                    <a:pt x="0" y="54229"/>
                  </a:lnTo>
                  <a:close/>
                </a:path>
              </a:pathLst>
            </a:custGeom>
            <a:ln w="12191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188309" y="880279"/>
            <a:ext cx="12484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ASA</a:t>
            </a:r>
            <a:r>
              <a:rPr sz="1100" b="1" spc="-10" dirty="0">
                <a:latin typeface="Calibri"/>
                <a:cs typeface="Calibri"/>
              </a:rPr>
              <a:t>M</a:t>
            </a:r>
            <a:r>
              <a:rPr sz="1100" b="1" dirty="0">
                <a:latin typeface="Calibri"/>
                <a:cs typeface="Calibri"/>
              </a:rPr>
              <a:t>BLEA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GENERAL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474376" y="1816835"/>
            <a:ext cx="2452554" cy="626054"/>
            <a:chOff x="4451604" y="2580131"/>
            <a:chExt cx="2656586" cy="684657"/>
          </a:xfrm>
        </p:grpSpPr>
        <p:sp>
          <p:nvSpPr>
            <p:cNvPr id="18" name="object 18"/>
            <p:cNvSpPr/>
            <p:nvPr/>
          </p:nvSpPr>
          <p:spPr>
            <a:xfrm>
              <a:off x="4451604" y="2580131"/>
              <a:ext cx="2506980" cy="541020"/>
            </a:xfrm>
            <a:custGeom>
              <a:avLst/>
              <a:gdLst/>
              <a:ahLst/>
              <a:cxnLst/>
              <a:rect l="l" t="t" r="r" b="b"/>
              <a:pathLst>
                <a:path w="2506979" h="541019">
                  <a:moveTo>
                    <a:pt x="2452878" y="0"/>
                  </a:moveTo>
                  <a:lnTo>
                    <a:pt x="54101" y="0"/>
                  </a:lnTo>
                  <a:lnTo>
                    <a:pt x="33057" y="4256"/>
                  </a:lnTo>
                  <a:lnTo>
                    <a:pt x="15859" y="15859"/>
                  </a:lnTo>
                  <a:lnTo>
                    <a:pt x="4256" y="33057"/>
                  </a:lnTo>
                  <a:lnTo>
                    <a:pt x="0" y="54101"/>
                  </a:lnTo>
                  <a:lnTo>
                    <a:pt x="0" y="486917"/>
                  </a:lnTo>
                  <a:lnTo>
                    <a:pt x="4256" y="507962"/>
                  </a:lnTo>
                  <a:lnTo>
                    <a:pt x="15859" y="525160"/>
                  </a:lnTo>
                  <a:lnTo>
                    <a:pt x="33057" y="536763"/>
                  </a:lnTo>
                  <a:lnTo>
                    <a:pt x="54101" y="541019"/>
                  </a:lnTo>
                  <a:lnTo>
                    <a:pt x="2452878" y="541019"/>
                  </a:lnTo>
                  <a:lnTo>
                    <a:pt x="2473922" y="536763"/>
                  </a:lnTo>
                  <a:lnTo>
                    <a:pt x="2491120" y="525160"/>
                  </a:lnTo>
                  <a:lnTo>
                    <a:pt x="2502723" y="507962"/>
                  </a:lnTo>
                  <a:lnTo>
                    <a:pt x="2506979" y="486917"/>
                  </a:lnTo>
                  <a:lnTo>
                    <a:pt x="2506979" y="54101"/>
                  </a:lnTo>
                  <a:lnTo>
                    <a:pt x="2502723" y="33057"/>
                  </a:lnTo>
                  <a:lnTo>
                    <a:pt x="2491120" y="15859"/>
                  </a:lnTo>
                  <a:lnTo>
                    <a:pt x="2473922" y="4256"/>
                  </a:lnTo>
                  <a:lnTo>
                    <a:pt x="245287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51604" y="2580131"/>
              <a:ext cx="2506980" cy="541020"/>
            </a:xfrm>
            <a:custGeom>
              <a:avLst/>
              <a:gdLst/>
              <a:ahLst/>
              <a:cxnLst/>
              <a:rect l="l" t="t" r="r" b="b"/>
              <a:pathLst>
                <a:path w="2506979" h="541019">
                  <a:moveTo>
                    <a:pt x="0" y="54101"/>
                  </a:moveTo>
                  <a:lnTo>
                    <a:pt x="4256" y="33057"/>
                  </a:lnTo>
                  <a:lnTo>
                    <a:pt x="15859" y="15859"/>
                  </a:lnTo>
                  <a:lnTo>
                    <a:pt x="33057" y="4256"/>
                  </a:lnTo>
                  <a:lnTo>
                    <a:pt x="54101" y="0"/>
                  </a:lnTo>
                  <a:lnTo>
                    <a:pt x="2452878" y="0"/>
                  </a:lnTo>
                  <a:lnTo>
                    <a:pt x="2473922" y="4256"/>
                  </a:lnTo>
                  <a:lnTo>
                    <a:pt x="2491120" y="15859"/>
                  </a:lnTo>
                  <a:lnTo>
                    <a:pt x="2502723" y="33057"/>
                  </a:lnTo>
                  <a:lnTo>
                    <a:pt x="2506979" y="54101"/>
                  </a:lnTo>
                  <a:lnTo>
                    <a:pt x="2506979" y="486917"/>
                  </a:lnTo>
                  <a:lnTo>
                    <a:pt x="2502723" y="507962"/>
                  </a:lnTo>
                  <a:lnTo>
                    <a:pt x="2491120" y="525160"/>
                  </a:lnTo>
                  <a:lnTo>
                    <a:pt x="2473922" y="536763"/>
                  </a:lnTo>
                  <a:lnTo>
                    <a:pt x="2452878" y="541019"/>
                  </a:lnTo>
                  <a:lnTo>
                    <a:pt x="54101" y="541019"/>
                  </a:lnTo>
                  <a:lnTo>
                    <a:pt x="33057" y="536763"/>
                  </a:lnTo>
                  <a:lnTo>
                    <a:pt x="15859" y="525160"/>
                  </a:lnTo>
                  <a:lnTo>
                    <a:pt x="4256" y="507962"/>
                  </a:lnTo>
                  <a:lnTo>
                    <a:pt x="0" y="486917"/>
                  </a:lnTo>
                  <a:lnTo>
                    <a:pt x="0" y="5410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71688" y="2708427"/>
              <a:ext cx="2505710" cy="542925"/>
            </a:xfrm>
            <a:custGeom>
              <a:avLst/>
              <a:gdLst/>
              <a:ahLst/>
              <a:cxnLst/>
              <a:rect l="l" t="t" r="r" b="b"/>
              <a:pathLst>
                <a:path w="2505709" h="542925">
                  <a:moveTo>
                    <a:pt x="2451227" y="0"/>
                  </a:moveTo>
                  <a:lnTo>
                    <a:pt x="54229" y="0"/>
                  </a:lnTo>
                  <a:lnTo>
                    <a:pt x="33111" y="4258"/>
                  </a:lnTo>
                  <a:lnTo>
                    <a:pt x="15875" y="15875"/>
                  </a:lnTo>
                  <a:lnTo>
                    <a:pt x="4258" y="33111"/>
                  </a:lnTo>
                  <a:lnTo>
                    <a:pt x="0" y="54228"/>
                  </a:lnTo>
                  <a:lnTo>
                    <a:pt x="0" y="488314"/>
                  </a:lnTo>
                  <a:lnTo>
                    <a:pt x="4258" y="509432"/>
                  </a:lnTo>
                  <a:lnTo>
                    <a:pt x="15875" y="526669"/>
                  </a:lnTo>
                  <a:lnTo>
                    <a:pt x="33111" y="538285"/>
                  </a:lnTo>
                  <a:lnTo>
                    <a:pt x="54229" y="542544"/>
                  </a:lnTo>
                  <a:lnTo>
                    <a:pt x="2451227" y="542544"/>
                  </a:lnTo>
                  <a:lnTo>
                    <a:pt x="2472344" y="538285"/>
                  </a:lnTo>
                  <a:lnTo>
                    <a:pt x="2489580" y="526669"/>
                  </a:lnTo>
                  <a:lnTo>
                    <a:pt x="2501197" y="509432"/>
                  </a:lnTo>
                  <a:lnTo>
                    <a:pt x="2505455" y="488314"/>
                  </a:lnTo>
                  <a:lnTo>
                    <a:pt x="2505455" y="54228"/>
                  </a:lnTo>
                  <a:lnTo>
                    <a:pt x="2501197" y="33111"/>
                  </a:lnTo>
                  <a:lnTo>
                    <a:pt x="2489580" y="15875"/>
                  </a:lnTo>
                  <a:lnTo>
                    <a:pt x="2472344" y="4258"/>
                  </a:lnTo>
                  <a:lnTo>
                    <a:pt x="245122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02480" y="2721863"/>
              <a:ext cx="2505710" cy="542925"/>
            </a:xfrm>
            <a:custGeom>
              <a:avLst/>
              <a:gdLst/>
              <a:ahLst/>
              <a:cxnLst/>
              <a:rect l="l" t="t" r="r" b="b"/>
              <a:pathLst>
                <a:path w="2505709" h="542925">
                  <a:moveTo>
                    <a:pt x="0" y="54228"/>
                  </a:moveTo>
                  <a:lnTo>
                    <a:pt x="4258" y="33111"/>
                  </a:lnTo>
                  <a:lnTo>
                    <a:pt x="15875" y="15875"/>
                  </a:lnTo>
                  <a:lnTo>
                    <a:pt x="33111" y="4258"/>
                  </a:lnTo>
                  <a:lnTo>
                    <a:pt x="54229" y="0"/>
                  </a:lnTo>
                  <a:lnTo>
                    <a:pt x="2451227" y="0"/>
                  </a:lnTo>
                  <a:lnTo>
                    <a:pt x="2472344" y="4258"/>
                  </a:lnTo>
                  <a:lnTo>
                    <a:pt x="2489580" y="15875"/>
                  </a:lnTo>
                  <a:lnTo>
                    <a:pt x="2501197" y="33111"/>
                  </a:lnTo>
                  <a:lnTo>
                    <a:pt x="2505455" y="54228"/>
                  </a:lnTo>
                  <a:lnTo>
                    <a:pt x="2505455" y="488314"/>
                  </a:lnTo>
                  <a:lnTo>
                    <a:pt x="2501197" y="509432"/>
                  </a:lnTo>
                  <a:lnTo>
                    <a:pt x="2489580" y="526669"/>
                  </a:lnTo>
                  <a:lnTo>
                    <a:pt x="2472344" y="538285"/>
                  </a:lnTo>
                  <a:lnTo>
                    <a:pt x="2451227" y="542544"/>
                  </a:lnTo>
                  <a:lnTo>
                    <a:pt x="54229" y="542544"/>
                  </a:lnTo>
                  <a:lnTo>
                    <a:pt x="33111" y="538285"/>
                  </a:lnTo>
                  <a:lnTo>
                    <a:pt x="15875" y="526669"/>
                  </a:lnTo>
                  <a:lnTo>
                    <a:pt x="4258" y="509432"/>
                  </a:lnTo>
                  <a:lnTo>
                    <a:pt x="0" y="488314"/>
                  </a:lnTo>
                  <a:lnTo>
                    <a:pt x="0" y="54228"/>
                  </a:lnTo>
                  <a:close/>
                </a:path>
              </a:pathLst>
            </a:custGeom>
            <a:ln w="12191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288366" y="2055656"/>
            <a:ext cx="10636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Calibri"/>
                <a:cs typeface="Calibri"/>
              </a:rPr>
              <a:t>J</a:t>
            </a:r>
            <a:r>
              <a:rPr sz="1100" b="1" dirty="0">
                <a:latin typeface="Calibri"/>
                <a:cs typeface="Calibri"/>
              </a:rPr>
              <a:t>UNTA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</a:t>
            </a:r>
            <a:r>
              <a:rPr sz="1100" b="1" dirty="0">
                <a:latin typeface="Calibri"/>
                <a:cs typeface="Calibri"/>
              </a:rPr>
              <a:t>IRECTI</a:t>
            </a:r>
            <a:r>
              <a:rPr sz="1100" b="1" spc="-5" dirty="0">
                <a:latin typeface="Calibri"/>
                <a:cs typeface="Calibri"/>
              </a:rPr>
              <a:t>V</a:t>
            </a:r>
            <a:r>
              <a:rPr sz="1100" b="1" dirty="0">
                <a:latin typeface="Calibri"/>
                <a:cs typeface="Calibri"/>
              </a:rPr>
              <a:t>A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25718" y="2698788"/>
            <a:ext cx="2788920" cy="851710"/>
            <a:chOff x="4445508" y="3396996"/>
            <a:chExt cx="2668905" cy="696595"/>
          </a:xfrm>
        </p:grpSpPr>
        <p:sp>
          <p:nvSpPr>
            <p:cNvPr id="24" name="object 24"/>
            <p:cNvSpPr/>
            <p:nvPr/>
          </p:nvSpPr>
          <p:spPr>
            <a:xfrm>
              <a:off x="4451604" y="3403092"/>
              <a:ext cx="2506980" cy="541020"/>
            </a:xfrm>
            <a:custGeom>
              <a:avLst/>
              <a:gdLst/>
              <a:ahLst/>
              <a:cxnLst/>
              <a:rect l="l" t="t" r="r" b="b"/>
              <a:pathLst>
                <a:path w="2506979" h="541020">
                  <a:moveTo>
                    <a:pt x="2452878" y="0"/>
                  </a:moveTo>
                  <a:lnTo>
                    <a:pt x="54101" y="0"/>
                  </a:lnTo>
                  <a:lnTo>
                    <a:pt x="33057" y="4256"/>
                  </a:lnTo>
                  <a:lnTo>
                    <a:pt x="15859" y="15859"/>
                  </a:lnTo>
                  <a:lnTo>
                    <a:pt x="4256" y="33057"/>
                  </a:lnTo>
                  <a:lnTo>
                    <a:pt x="0" y="54102"/>
                  </a:lnTo>
                  <a:lnTo>
                    <a:pt x="0" y="486918"/>
                  </a:lnTo>
                  <a:lnTo>
                    <a:pt x="4256" y="507962"/>
                  </a:lnTo>
                  <a:lnTo>
                    <a:pt x="15859" y="525160"/>
                  </a:lnTo>
                  <a:lnTo>
                    <a:pt x="33057" y="536763"/>
                  </a:lnTo>
                  <a:lnTo>
                    <a:pt x="54101" y="541020"/>
                  </a:lnTo>
                  <a:lnTo>
                    <a:pt x="2452878" y="541020"/>
                  </a:lnTo>
                  <a:lnTo>
                    <a:pt x="2473922" y="536763"/>
                  </a:lnTo>
                  <a:lnTo>
                    <a:pt x="2491120" y="525160"/>
                  </a:lnTo>
                  <a:lnTo>
                    <a:pt x="2502723" y="507962"/>
                  </a:lnTo>
                  <a:lnTo>
                    <a:pt x="2506979" y="486918"/>
                  </a:lnTo>
                  <a:lnTo>
                    <a:pt x="2506979" y="54102"/>
                  </a:lnTo>
                  <a:lnTo>
                    <a:pt x="2502723" y="33057"/>
                  </a:lnTo>
                  <a:lnTo>
                    <a:pt x="2491120" y="15859"/>
                  </a:lnTo>
                  <a:lnTo>
                    <a:pt x="2473922" y="4256"/>
                  </a:lnTo>
                  <a:lnTo>
                    <a:pt x="245287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51604" y="3403092"/>
              <a:ext cx="2506980" cy="541020"/>
            </a:xfrm>
            <a:custGeom>
              <a:avLst/>
              <a:gdLst/>
              <a:ahLst/>
              <a:cxnLst/>
              <a:rect l="l" t="t" r="r" b="b"/>
              <a:pathLst>
                <a:path w="2506979" h="541020">
                  <a:moveTo>
                    <a:pt x="0" y="54102"/>
                  </a:moveTo>
                  <a:lnTo>
                    <a:pt x="4256" y="33057"/>
                  </a:lnTo>
                  <a:lnTo>
                    <a:pt x="15859" y="15859"/>
                  </a:lnTo>
                  <a:lnTo>
                    <a:pt x="33057" y="4256"/>
                  </a:lnTo>
                  <a:lnTo>
                    <a:pt x="54101" y="0"/>
                  </a:lnTo>
                  <a:lnTo>
                    <a:pt x="2452878" y="0"/>
                  </a:lnTo>
                  <a:lnTo>
                    <a:pt x="2473922" y="4256"/>
                  </a:lnTo>
                  <a:lnTo>
                    <a:pt x="2491120" y="15859"/>
                  </a:lnTo>
                  <a:lnTo>
                    <a:pt x="2502723" y="33057"/>
                  </a:lnTo>
                  <a:lnTo>
                    <a:pt x="2506979" y="54102"/>
                  </a:lnTo>
                  <a:lnTo>
                    <a:pt x="2506979" y="486918"/>
                  </a:lnTo>
                  <a:lnTo>
                    <a:pt x="2502723" y="507962"/>
                  </a:lnTo>
                  <a:lnTo>
                    <a:pt x="2491120" y="525160"/>
                  </a:lnTo>
                  <a:lnTo>
                    <a:pt x="2473922" y="536763"/>
                  </a:lnTo>
                  <a:lnTo>
                    <a:pt x="2452878" y="541020"/>
                  </a:lnTo>
                  <a:lnTo>
                    <a:pt x="54101" y="541020"/>
                  </a:lnTo>
                  <a:lnTo>
                    <a:pt x="33057" y="536763"/>
                  </a:lnTo>
                  <a:lnTo>
                    <a:pt x="15859" y="525160"/>
                  </a:lnTo>
                  <a:lnTo>
                    <a:pt x="4256" y="507962"/>
                  </a:lnTo>
                  <a:lnTo>
                    <a:pt x="0" y="486918"/>
                  </a:lnTo>
                  <a:lnTo>
                    <a:pt x="0" y="5410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02480" y="3546348"/>
              <a:ext cx="2505710" cy="541020"/>
            </a:xfrm>
            <a:custGeom>
              <a:avLst/>
              <a:gdLst/>
              <a:ahLst/>
              <a:cxnLst/>
              <a:rect l="l" t="t" r="r" b="b"/>
              <a:pathLst>
                <a:path w="2505709" h="541020">
                  <a:moveTo>
                    <a:pt x="2451354" y="0"/>
                  </a:moveTo>
                  <a:lnTo>
                    <a:pt x="54102" y="0"/>
                  </a:lnTo>
                  <a:lnTo>
                    <a:pt x="33057" y="4256"/>
                  </a:lnTo>
                  <a:lnTo>
                    <a:pt x="15859" y="15859"/>
                  </a:lnTo>
                  <a:lnTo>
                    <a:pt x="4256" y="33057"/>
                  </a:lnTo>
                  <a:lnTo>
                    <a:pt x="0" y="54101"/>
                  </a:lnTo>
                  <a:lnTo>
                    <a:pt x="0" y="486918"/>
                  </a:lnTo>
                  <a:lnTo>
                    <a:pt x="4256" y="507962"/>
                  </a:lnTo>
                  <a:lnTo>
                    <a:pt x="15859" y="525160"/>
                  </a:lnTo>
                  <a:lnTo>
                    <a:pt x="33057" y="536763"/>
                  </a:lnTo>
                  <a:lnTo>
                    <a:pt x="54102" y="541019"/>
                  </a:lnTo>
                  <a:lnTo>
                    <a:pt x="2451354" y="541019"/>
                  </a:lnTo>
                  <a:lnTo>
                    <a:pt x="2472398" y="536763"/>
                  </a:lnTo>
                  <a:lnTo>
                    <a:pt x="2489596" y="525160"/>
                  </a:lnTo>
                  <a:lnTo>
                    <a:pt x="2501199" y="507962"/>
                  </a:lnTo>
                  <a:lnTo>
                    <a:pt x="2505455" y="486918"/>
                  </a:lnTo>
                  <a:lnTo>
                    <a:pt x="2505455" y="54101"/>
                  </a:lnTo>
                  <a:lnTo>
                    <a:pt x="2501199" y="33057"/>
                  </a:lnTo>
                  <a:lnTo>
                    <a:pt x="2489596" y="15859"/>
                  </a:lnTo>
                  <a:lnTo>
                    <a:pt x="2472398" y="4256"/>
                  </a:lnTo>
                  <a:lnTo>
                    <a:pt x="245135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02480" y="3546348"/>
              <a:ext cx="2505710" cy="541020"/>
            </a:xfrm>
            <a:custGeom>
              <a:avLst/>
              <a:gdLst/>
              <a:ahLst/>
              <a:cxnLst/>
              <a:rect l="l" t="t" r="r" b="b"/>
              <a:pathLst>
                <a:path w="2505709" h="541020">
                  <a:moveTo>
                    <a:pt x="0" y="54101"/>
                  </a:moveTo>
                  <a:lnTo>
                    <a:pt x="4256" y="33057"/>
                  </a:lnTo>
                  <a:lnTo>
                    <a:pt x="15859" y="15859"/>
                  </a:lnTo>
                  <a:lnTo>
                    <a:pt x="33057" y="4256"/>
                  </a:lnTo>
                  <a:lnTo>
                    <a:pt x="54102" y="0"/>
                  </a:lnTo>
                  <a:lnTo>
                    <a:pt x="2451354" y="0"/>
                  </a:lnTo>
                  <a:lnTo>
                    <a:pt x="2472398" y="4256"/>
                  </a:lnTo>
                  <a:lnTo>
                    <a:pt x="2489596" y="15859"/>
                  </a:lnTo>
                  <a:lnTo>
                    <a:pt x="2501199" y="33057"/>
                  </a:lnTo>
                  <a:lnTo>
                    <a:pt x="2505455" y="54101"/>
                  </a:lnTo>
                  <a:lnTo>
                    <a:pt x="2505455" y="486918"/>
                  </a:lnTo>
                  <a:lnTo>
                    <a:pt x="2501199" y="507962"/>
                  </a:lnTo>
                  <a:lnTo>
                    <a:pt x="2489596" y="525160"/>
                  </a:lnTo>
                  <a:lnTo>
                    <a:pt x="2472398" y="536763"/>
                  </a:lnTo>
                  <a:lnTo>
                    <a:pt x="2451354" y="541019"/>
                  </a:lnTo>
                  <a:lnTo>
                    <a:pt x="54102" y="541019"/>
                  </a:lnTo>
                  <a:lnTo>
                    <a:pt x="33057" y="536763"/>
                  </a:lnTo>
                  <a:lnTo>
                    <a:pt x="15859" y="525160"/>
                  </a:lnTo>
                  <a:lnTo>
                    <a:pt x="4256" y="507962"/>
                  </a:lnTo>
                  <a:lnTo>
                    <a:pt x="0" y="486918"/>
                  </a:lnTo>
                  <a:lnTo>
                    <a:pt x="0" y="54101"/>
                  </a:lnTo>
                  <a:close/>
                </a:path>
              </a:pathLst>
            </a:custGeom>
            <a:ln w="121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498360" y="2887925"/>
            <a:ext cx="6223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GERENCIA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76313" y="4302474"/>
            <a:ext cx="2812164" cy="1284542"/>
            <a:chOff x="1717420" y="4859909"/>
            <a:chExt cx="2615565" cy="63754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0595" y="4863084"/>
              <a:ext cx="2455164" cy="48463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720595" y="4863084"/>
              <a:ext cx="2455545" cy="485140"/>
            </a:xfrm>
            <a:custGeom>
              <a:avLst/>
              <a:gdLst/>
              <a:ahLst/>
              <a:cxnLst/>
              <a:rect l="l" t="t" r="r" b="b"/>
              <a:pathLst>
                <a:path w="2455545" h="485139">
                  <a:moveTo>
                    <a:pt x="0" y="48514"/>
                  </a:moveTo>
                  <a:lnTo>
                    <a:pt x="3811" y="29628"/>
                  </a:lnTo>
                  <a:lnTo>
                    <a:pt x="14208" y="14208"/>
                  </a:lnTo>
                  <a:lnTo>
                    <a:pt x="29628" y="3811"/>
                  </a:lnTo>
                  <a:lnTo>
                    <a:pt x="48514" y="0"/>
                  </a:lnTo>
                  <a:lnTo>
                    <a:pt x="2406650" y="0"/>
                  </a:lnTo>
                  <a:lnTo>
                    <a:pt x="2425535" y="3811"/>
                  </a:lnTo>
                  <a:lnTo>
                    <a:pt x="2440955" y="14208"/>
                  </a:lnTo>
                  <a:lnTo>
                    <a:pt x="2451352" y="29628"/>
                  </a:lnTo>
                  <a:lnTo>
                    <a:pt x="2455164" y="48514"/>
                  </a:lnTo>
                  <a:lnTo>
                    <a:pt x="2455164" y="436118"/>
                  </a:lnTo>
                  <a:lnTo>
                    <a:pt x="2451352" y="455003"/>
                  </a:lnTo>
                  <a:lnTo>
                    <a:pt x="2440955" y="470423"/>
                  </a:lnTo>
                  <a:lnTo>
                    <a:pt x="2425535" y="480820"/>
                  </a:lnTo>
                  <a:lnTo>
                    <a:pt x="2406650" y="484632"/>
                  </a:lnTo>
                  <a:lnTo>
                    <a:pt x="48514" y="484632"/>
                  </a:lnTo>
                  <a:lnTo>
                    <a:pt x="29628" y="480820"/>
                  </a:lnTo>
                  <a:lnTo>
                    <a:pt x="14208" y="470423"/>
                  </a:lnTo>
                  <a:lnTo>
                    <a:pt x="3811" y="455003"/>
                  </a:lnTo>
                  <a:lnTo>
                    <a:pt x="0" y="436118"/>
                  </a:lnTo>
                  <a:lnTo>
                    <a:pt x="0" y="48514"/>
                  </a:lnTo>
                  <a:close/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69947" y="5006340"/>
              <a:ext cx="2456815" cy="485140"/>
            </a:xfrm>
            <a:custGeom>
              <a:avLst/>
              <a:gdLst/>
              <a:ahLst/>
              <a:cxnLst/>
              <a:rect l="l" t="t" r="r" b="b"/>
              <a:pathLst>
                <a:path w="2456815" h="485139">
                  <a:moveTo>
                    <a:pt x="2408174" y="0"/>
                  </a:moveTo>
                  <a:lnTo>
                    <a:pt x="48513" y="0"/>
                  </a:lnTo>
                  <a:lnTo>
                    <a:pt x="29628" y="3811"/>
                  </a:lnTo>
                  <a:lnTo>
                    <a:pt x="14208" y="14208"/>
                  </a:lnTo>
                  <a:lnTo>
                    <a:pt x="3811" y="29628"/>
                  </a:lnTo>
                  <a:lnTo>
                    <a:pt x="0" y="48514"/>
                  </a:lnTo>
                  <a:lnTo>
                    <a:pt x="0" y="436118"/>
                  </a:lnTo>
                  <a:lnTo>
                    <a:pt x="3811" y="455003"/>
                  </a:lnTo>
                  <a:lnTo>
                    <a:pt x="14208" y="470423"/>
                  </a:lnTo>
                  <a:lnTo>
                    <a:pt x="29628" y="480820"/>
                  </a:lnTo>
                  <a:lnTo>
                    <a:pt x="48513" y="484632"/>
                  </a:lnTo>
                  <a:lnTo>
                    <a:pt x="2408174" y="484632"/>
                  </a:lnTo>
                  <a:lnTo>
                    <a:pt x="2427059" y="480820"/>
                  </a:lnTo>
                  <a:lnTo>
                    <a:pt x="2442479" y="470423"/>
                  </a:lnTo>
                  <a:lnTo>
                    <a:pt x="2452876" y="455003"/>
                  </a:lnTo>
                  <a:lnTo>
                    <a:pt x="2456688" y="436118"/>
                  </a:lnTo>
                  <a:lnTo>
                    <a:pt x="2456688" y="48514"/>
                  </a:lnTo>
                  <a:lnTo>
                    <a:pt x="2452876" y="29628"/>
                  </a:lnTo>
                  <a:lnTo>
                    <a:pt x="2442479" y="14208"/>
                  </a:lnTo>
                  <a:lnTo>
                    <a:pt x="2427059" y="3811"/>
                  </a:lnTo>
                  <a:lnTo>
                    <a:pt x="24081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869947" y="5006340"/>
              <a:ext cx="2456815" cy="485140"/>
            </a:xfrm>
            <a:custGeom>
              <a:avLst/>
              <a:gdLst/>
              <a:ahLst/>
              <a:cxnLst/>
              <a:rect l="l" t="t" r="r" b="b"/>
              <a:pathLst>
                <a:path w="2456815" h="485139">
                  <a:moveTo>
                    <a:pt x="0" y="48514"/>
                  </a:moveTo>
                  <a:lnTo>
                    <a:pt x="3811" y="29628"/>
                  </a:lnTo>
                  <a:lnTo>
                    <a:pt x="14208" y="14208"/>
                  </a:lnTo>
                  <a:lnTo>
                    <a:pt x="29628" y="3811"/>
                  </a:lnTo>
                  <a:lnTo>
                    <a:pt x="48513" y="0"/>
                  </a:lnTo>
                  <a:lnTo>
                    <a:pt x="2408174" y="0"/>
                  </a:lnTo>
                  <a:lnTo>
                    <a:pt x="2427059" y="3811"/>
                  </a:lnTo>
                  <a:lnTo>
                    <a:pt x="2442479" y="14208"/>
                  </a:lnTo>
                  <a:lnTo>
                    <a:pt x="2452876" y="29628"/>
                  </a:lnTo>
                  <a:lnTo>
                    <a:pt x="2456688" y="48514"/>
                  </a:lnTo>
                  <a:lnTo>
                    <a:pt x="2456688" y="436118"/>
                  </a:lnTo>
                  <a:lnTo>
                    <a:pt x="2452876" y="455003"/>
                  </a:lnTo>
                  <a:lnTo>
                    <a:pt x="2442479" y="470423"/>
                  </a:lnTo>
                  <a:lnTo>
                    <a:pt x="2427059" y="480820"/>
                  </a:lnTo>
                  <a:lnTo>
                    <a:pt x="2408174" y="484632"/>
                  </a:lnTo>
                  <a:lnTo>
                    <a:pt x="48513" y="484632"/>
                  </a:lnTo>
                  <a:lnTo>
                    <a:pt x="29628" y="480820"/>
                  </a:lnTo>
                  <a:lnTo>
                    <a:pt x="14208" y="470423"/>
                  </a:lnTo>
                  <a:lnTo>
                    <a:pt x="3811" y="455003"/>
                  </a:lnTo>
                  <a:lnTo>
                    <a:pt x="0" y="436118"/>
                  </a:lnTo>
                  <a:lnTo>
                    <a:pt x="0" y="48514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801549" y="4696849"/>
            <a:ext cx="2143760" cy="91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 smtClean="0">
                <a:latin typeface="Calibri"/>
                <a:cs typeface="Calibri"/>
              </a:rPr>
              <a:t>SECRETARÍA</a:t>
            </a:r>
            <a:r>
              <a:rPr sz="1200" b="1" spc="-30" dirty="0" smtClean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GENERAL</a:t>
            </a:r>
            <a:r>
              <a:rPr sz="1200" b="1" spc="-25" dirty="0" smtClean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Y</a:t>
            </a:r>
            <a:r>
              <a:rPr sz="1200" b="1" spc="-2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JURÍDICA</a:t>
            </a:r>
            <a:endParaRPr lang="es-ES" sz="1200" b="1" spc="-5" dirty="0" smtClean="0">
              <a:latin typeface="Calibri"/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050" dirty="0" smtClean="0">
                <a:cs typeface="Calibri"/>
              </a:rPr>
              <a:t>Viviana Marcela Acosta </a:t>
            </a:r>
            <a:r>
              <a:rPr lang="pt-BR" sz="1050" dirty="0" err="1" smtClean="0">
                <a:cs typeface="Calibri"/>
              </a:rPr>
              <a:t>Leyton</a:t>
            </a:r>
            <a:endParaRPr lang="pt-BR" sz="1050" dirty="0" smtClean="0"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050" dirty="0" smtClean="0">
                <a:cs typeface="Calibri"/>
              </a:rPr>
              <a:t>Secretaria General y Jurídica</a:t>
            </a: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050" dirty="0" smtClean="0">
                <a:cs typeface="Calibri"/>
              </a:rPr>
              <a:t>Contratacionedat@edat.gov.co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435398" y="4278070"/>
            <a:ext cx="2772737" cy="1336979"/>
            <a:chOff x="4474336" y="4859909"/>
            <a:chExt cx="2615565" cy="63754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7511" y="4863084"/>
              <a:ext cx="2455164" cy="48463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477511" y="4863084"/>
              <a:ext cx="2455545" cy="485140"/>
            </a:xfrm>
            <a:custGeom>
              <a:avLst/>
              <a:gdLst/>
              <a:ahLst/>
              <a:cxnLst/>
              <a:rect l="l" t="t" r="r" b="b"/>
              <a:pathLst>
                <a:path w="2455545" h="485139">
                  <a:moveTo>
                    <a:pt x="0" y="48514"/>
                  </a:moveTo>
                  <a:lnTo>
                    <a:pt x="3811" y="29628"/>
                  </a:lnTo>
                  <a:lnTo>
                    <a:pt x="14208" y="14208"/>
                  </a:lnTo>
                  <a:lnTo>
                    <a:pt x="29628" y="3811"/>
                  </a:lnTo>
                  <a:lnTo>
                    <a:pt x="48513" y="0"/>
                  </a:lnTo>
                  <a:lnTo>
                    <a:pt x="2406649" y="0"/>
                  </a:lnTo>
                  <a:lnTo>
                    <a:pt x="2425535" y="3811"/>
                  </a:lnTo>
                  <a:lnTo>
                    <a:pt x="2440955" y="14208"/>
                  </a:lnTo>
                  <a:lnTo>
                    <a:pt x="2451352" y="29628"/>
                  </a:lnTo>
                  <a:lnTo>
                    <a:pt x="2455164" y="48514"/>
                  </a:lnTo>
                  <a:lnTo>
                    <a:pt x="2455164" y="436118"/>
                  </a:lnTo>
                  <a:lnTo>
                    <a:pt x="2451352" y="455003"/>
                  </a:lnTo>
                  <a:lnTo>
                    <a:pt x="2440955" y="470423"/>
                  </a:lnTo>
                  <a:lnTo>
                    <a:pt x="2425535" y="480820"/>
                  </a:lnTo>
                  <a:lnTo>
                    <a:pt x="2406649" y="484632"/>
                  </a:lnTo>
                  <a:lnTo>
                    <a:pt x="48513" y="484632"/>
                  </a:lnTo>
                  <a:lnTo>
                    <a:pt x="29628" y="480820"/>
                  </a:lnTo>
                  <a:lnTo>
                    <a:pt x="14208" y="470423"/>
                  </a:lnTo>
                  <a:lnTo>
                    <a:pt x="3811" y="455003"/>
                  </a:lnTo>
                  <a:lnTo>
                    <a:pt x="0" y="436118"/>
                  </a:lnTo>
                  <a:lnTo>
                    <a:pt x="0" y="48514"/>
                  </a:lnTo>
                  <a:close/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626863" y="5006340"/>
              <a:ext cx="2456815" cy="485140"/>
            </a:xfrm>
            <a:custGeom>
              <a:avLst/>
              <a:gdLst/>
              <a:ahLst/>
              <a:cxnLst/>
              <a:rect l="l" t="t" r="r" b="b"/>
              <a:pathLst>
                <a:path w="2456815" h="485139">
                  <a:moveTo>
                    <a:pt x="2408174" y="0"/>
                  </a:moveTo>
                  <a:lnTo>
                    <a:pt x="48513" y="0"/>
                  </a:lnTo>
                  <a:lnTo>
                    <a:pt x="29628" y="3811"/>
                  </a:lnTo>
                  <a:lnTo>
                    <a:pt x="14208" y="14208"/>
                  </a:lnTo>
                  <a:lnTo>
                    <a:pt x="3811" y="29628"/>
                  </a:lnTo>
                  <a:lnTo>
                    <a:pt x="0" y="48514"/>
                  </a:lnTo>
                  <a:lnTo>
                    <a:pt x="0" y="436118"/>
                  </a:lnTo>
                  <a:lnTo>
                    <a:pt x="3811" y="455003"/>
                  </a:lnTo>
                  <a:lnTo>
                    <a:pt x="14208" y="470423"/>
                  </a:lnTo>
                  <a:lnTo>
                    <a:pt x="29628" y="480820"/>
                  </a:lnTo>
                  <a:lnTo>
                    <a:pt x="48513" y="484632"/>
                  </a:lnTo>
                  <a:lnTo>
                    <a:pt x="2408174" y="484632"/>
                  </a:lnTo>
                  <a:lnTo>
                    <a:pt x="2427059" y="480820"/>
                  </a:lnTo>
                  <a:lnTo>
                    <a:pt x="2442479" y="470423"/>
                  </a:lnTo>
                  <a:lnTo>
                    <a:pt x="2452876" y="455003"/>
                  </a:lnTo>
                  <a:lnTo>
                    <a:pt x="2456688" y="436118"/>
                  </a:lnTo>
                  <a:lnTo>
                    <a:pt x="2456688" y="48514"/>
                  </a:lnTo>
                  <a:lnTo>
                    <a:pt x="2452876" y="29628"/>
                  </a:lnTo>
                  <a:lnTo>
                    <a:pt x="2442479" y="14208"/>
                  </a:lnTo>
                  <a:lnTo>
                    <a:pt x="2427059" y="3811"/>
                  </a:lnTo>
                  <a:lnTo>
                    <a:pt x="24081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626863" y="5006340"/>
              <a:ext cx="2456815" cy="485140"/>
            </a:xfrm>
            <a:custGeom>
              <a:avLst/>
              <a:gdLst/>
              <a:ahLst/>
              <a:cxnLst/>
              <a:rect l="l" t="t" r="r" b="b"/>
              <a:pathLst>
                <a:path w="2456815" h="485139">
                  <a:moveTo>
                    <a:pt x="0" y="48514"/>
                  </a:moveTo>
                  <a:lnTo>
                    <a:pt x="3811" y="29628"/>
                  </a:lnTo>
                  <a:lnTo>
                    <a:pt x="14208" y="14208"/>
                  </a:lnTo>
                  <a:lnTo>
                    <a:pt x="29628" y="3811"/>
                  </a:lnTo>
                  <a:lnTo>
                    <a:pt x="48513" y="0"/>
                  </a:lnTo>
                  <a:lnTo>
                    <a:pt x="2408174" y="0"/>
                  </a:lnTo>
                  <a:lnTo>
                    <a:pt x="2427059" y="3811"/>
                  </a:lnTo>
                  <a:lnTo>
                    <a:pt x="2442479" y="14208"/>
                  </a:lnTo>
                  <a:lnTo>
                    <a:pt x="2452876" y="29628"/>
                  </a:lnTo>
                  <a:lnTo>
                    <a:pt x="2456688" y="48514"/>
                  </a:lnTo>
                  <a:lnTo>
                    <a:pt x="2456688" y="436118"/>
                  </a:lnTo>
                  <a:lnTo>
                    <a:pt x="2452876" y="455003"/>
                  </a:lnTo>
                  <a:lnTo>
                    <a:pt x="2442479" y="470423"/>
                  </a:lnTo>
                  <a:lnTo>
                    <a:pt x="2427059" y="480820"/>
                  </a:lnTo>
                  <a:lnTo>
                    <a:pt x="2408174" y="484632"/>
                  </a:lnTo>
                  <a:lnTo>
                    <a:pt x="48513" y="484632"/>
                  </a:lnTo>
                  <a:lnTo>
                    <a:pt x="29628" y="480820"/>
                  </a:lnTo>
                  <a:lnTo>
                    <a:pt x="14208" y="470423"/>
                  </a:lnTo>
                  <a:lnTo>
                    <a:pt x="3811" y="455003"/>
                  </a:lnTo>
                  <a:lnTo>
                    <a:pt x="0" y="436118"/>
                  </a:lnTo>
                  <a:lnTo>
                    <a:pt x="0" y="48514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782566" y="4578418"/>
            <a:ext cx="2144364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D</a:t>
            </a:r>
            <a:r>
              <a:rPr sz="1200" b="1" dirty="0">
                <a:latin typeface="Calibri"/>
                <a:cs typeface="Calibri"/>
              </a:rPr>
              <a:t>I</a:t>
            </a:r>
            <a:r>
              <a:rPr sz="1200" b="1" spc="-5" dirty="0">
                <a:latin typeface="Calibri"/>
                <a:cs typeface="Calibri"/>
              </a:rPr>
              <a:t>R</a:t>
            </a:r>
            <a:r>
              <a:rPr sz="1200" b="1" spc="-10" dirty="0">
                <a:latin typeface="Calibri"/>
                <a:cs typeface="Calibri"/>
              </a:rPr>
              <a:t>E</a:t>
            </a:r>
            <a:r>
              <a:rPr sz="1200" b="1" spc="-5" dirty="0">
                <a:latin typeface="Calibri"/>
                <a:cs typeface="Calibri"/>
              </a:rPr>
              <a:t>CC</a:t>
            </a:r>
            <a:r>
              <a:rPr sz="1200" b="1" dirty="0">
                <a:latin typeface="Calibri"/>
                <a:cs typeface="Calibri"/>
              </a:rPr>
              <a:t>IÓN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 smtClean="0">
                <a:latin typeface="Calibri"/>
                <a:cs typeface="Calibri"/>
              </a:rPr>
              <a:t>T</a:t>
            </a:r>
            <a:r>
              <a:rPr sz="1200" b="1" spc="-10" dirty="0" smtClean="0">
                <a:latin typeface="Calibri"/>
                <a:cs typeface="Calibri"/>
              </a:rPr>
              <a:t>É</a:t>
            </a:r>
            <a:r>
              <a:rPr sz="1200" b="1" spc="-5" dirty="0" smtClean="0">
                <a:latin typeface="Calibri"/>
                <a:cs typeface="Calibri"/>
              </a:rPr>
              <a:t>CN</a:t>
            </a:r>
            <a:r>
              <a:rPr sz="1200" b="1" dirty="0" smtClean="0">
                <a:latin typeface="Calibri"/>
                <a:cs typeface="Calibri"/>
              </a:rPr>
              <a:t>I</a:t>
            </a:r>
            <a:r>
              <a:rPr sz="1200" b="1" spc="-5" dirty="0" smtClean="0">
                <a:latin typeface="Calibri"/>
                <a:cs typeface="Calibri"/>
              </a:rPr>
              <a:t>CA</a:t>
            </a:r>
            <a:endParaRPr lang="es-ES" sz="1200" b="1" spc="-5" dirty="0" smtClean="0">
              <a:latin typeface="Calibri"/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200" dirty="0" smtClean="0">
                <a:cs typeface="Calibri"/>
              </a:rPr>
              <a:t>Gustavo Andrés </a:t>
            </a:r>
            <a:r>
              <a:rPr lang="pt-BR" sz="1200" dirty="0" err="1" smtClean="0">
                <a:cs typeface="Calibri"/>
              </a:rPr>
              <a:t>Piedrahita</a:t>
            </a:r>
            <a:r>
              <a:rPr lang="pt-BR" sz="1200" dirty="0" smtClean="0">
                <a:cs typeface="Calibri"/>
              </a:rPr>
              <a:t> </a:t>
            </a:r>
            <a:r>
              <a:rPr lang="pt-BR" sz="1200" dirty="0" err="1" smtClean="0">
                <a:cs typeface="Calibri"/>
              </a:rPr>
              <a:t>Cobo</a:t>
            </a:r>
            <a:endParaRPr lang="pt-BR" sz="1200" dirty="0" smtClean="0"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200" dirty="0" smtClean="0">
                <a:cs typeface="Calibri"/>
              </a:rPr>
              <a:t>Diretor </a:t>
            </a:r>
            <a:r>
              <a:rPr lang="pt-BR" sz="1200" dirty="0">
                <a:cs typeface="Calibri"/>
              </a:rPr>
              <a:t>T</a:t>
            </a:r>
            <a:r>
              <a:rPr lang="pt-BR" sz="1200" dirty="0" smtClean="0">
                <a:cs typeface="Calibri"/>
              </a:rPr>
              <a:t>écnico </a:t>
            </a: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200" dirty="0" smtClean="0">
                <a:cs typeface="Calibri"/>
              </a:rPr>
              <a:t>Direcciontecnica@edat.gov.co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667887" y="4325320"/>
            <a:ext cx="2927862" cy="1301918"/>
            <a:chOff x="7231253" y="4859909"/>
            <a:chExt cx="2615565" cy="637540"/>
          </a:xfrm>
        </p:grpSpPr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4428" y="4863084"/>
              <a:ext cx="2455164" cy="48463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234428" y="4863084"/>
              <a:ext cx="2455545" cy="485140"/>
            </a:xfrm>
            <a:custGeom>
              <a:avLst/>
              <a:gdLst/>
              <a:ahLst/>
              <a:cxnLst/>
              <a:rect l="l" t="t" r="r" b="b"/>
              <a:pathLst>
                <a:path w="2455545" h="485139">
                  <a:moveTo>
                    <a:pt x="0" y="48514"/>
                  </a:moveTo>
                  <a:lnTo>
                    <a:pt x="3811" y="29628"/>
                  </a:lnTo>
                  <a:lnTo>
                    <a:pt x="14208" y="14208"/>
                  </a:lnTo>
                  <a:lnTo>
                    <a:pt x="29628" y="3811"/>
                  </a:lnTo>
                  <a:lnTo>
                    <a:pt x="48514" y="0"/>
                  </a:lnTo>
                  <a:lnTo>
                    <a:pt x="2406650" y="0"/>
                  </a:lnTo>
                  <a:lnTo>
                    <a:pt x="2425535" y="3811"/>
                  </a:lnTo>
                  <a:lnTo>
                    <a:pt x="2440955" y="14208"/>
                  </a:lnTo>
                  <a:lnTo>
                    <a:pt x="2451352" y="29628"/>
                  </a:lnTo>
                  <a:lnTo>
                    <a:pt x="2455164" y="48514"/>
                  </a:lnTo>
                  <a:lnTo>
                    <a:pt x="2455164" y="436118"/>
                  </a:lnTo>
                  <a:lnTo>
                    <a:pt x="2451352" y="455003"/>
                  </a:lnTo>
                  <a:lnTo>
                    <a:pt x="2440955" y="470423"/>
                  </a:lnTo>
                  <a:lnTo>
                    <a:pt x="2425535" y="480820"/>
                  </a:lnTo>
                  <a:lnTo>
                    <a:pt x="2406650" y="484632"/>
                  </a:lnTo>
                  <a:lnTo>
                    <a:pt x="48514" y="484632"/>
                  </a:lnTo>
                  <a:lnTo>
                    <a:pt x="29628" y="480820"/>
                  </a:lnTo>
                  <a:lnTo>
                    <a:pt x="14208" y="470423"/>
                  </a:lnTo>
                  <a:lnTo>
                    <a:pt x="3811" y="455003"/>
                  </a:lnTo>
                  <a:lnTo>
                    <a:pt x="0" y="436118"/>
                  </a:lnTo>
                  <a:lnTo>
                    <a:pt x="0" y="48514"/>
                  </a:lnTo>
                  <a:close/>
                </a:path>
              </a:pathLst>
            </a:custGeom>
            <a:ln w="609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383780" y="5006340"/>
              <a:ext cx="2456815" cy="485140"/>
            </a:xfrm>
            <a:custGeom>
              <a:avLst/>
              <a:gdLst/>
              <a:ahLst/>
              <a:cxnLst/>
              <a:rect l="l" t="t" r="r" b="b"/>
              <a:pathLst>
                <a:path w="2456815" h="485139">
                  <a:moveTo>
                    <a:pt x="2408174" y="0"/>
                  </a:moveTo>
                  <a:lnTo>
                    <a:pt x="48514" y="0"/>
                  </a:lnTo>
                  <a:lnTo>
                    <a:pt x="29628" y="3811"/>
                  </a:lnTo>
                  <a:lnTo>
                    <a:pt x="14208" y="14208"/>
                  </a:lnTo>
                  <a:lnTo>
                    <a:pt x="3811" y="29628"/>
                  </a:lnTo>
                  <a:lnTo>
                    <a:pt x="0" y="48514"/>
                  </a:lnTo>
                  <a:lnTo>
                    <a:pt x="0" y="436118"/>
                  </a:lnTo>
                  <a:lnTo>
                    <a:pt x="3811" y="455003"/>
                  </a:lnTo>
                  <a:lnTo>
                    <a:pt x="14208" y="470423"/>
                  </a:lnTo>
                  <a:lnTo>
                    <a:pt x="29628" y="480820"/>
                  </a:lnTo>
                  <a:lnTo>
                    <a:pt x="48514" y="484632"/>
                  </a:lnTo>
                  <a:lnTo>
                    <a:pt x="2408174" y="484632"/>
                  </a:lnTo>
                  <a:lnTo>
                    <a:pt x="2427059" y="480820"/>
                  </a:lnTo>
                  <a:lnTo>
                    <a:pt x="2442479" y="470423"/>
                  </a:lnTo>
                  <a:lnTo>
                    <a:pt x="2452876" y="455003"/>
                  </a:lnTo>
                  <a:lnTo>
                    <a:pt x="2456688" y="436118"/>
                  </a:lnTo>
                  <a:lnTo>
                    <a:pt x="2456688" y="48514"/>
                  </a:lnTo>
                  <a:lnTo>
                    <a:pt x="2452876" y="29628"/>
                  </a:lnTo>
                  <a:lnTo>
                    <a:pt x="2442479" y="14208"/>
                  </a:lnTo>
                  <a:lnTo>
                    <a:pt x="2427059" y="3811"/>
                  </a:lnTo>
                  <a:lnTo>
                    <a:pt x="24081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383780" y="5006340"/>
              <a:ext cx="2456815" cy="485140"/>
            </a:xfrm>
            <a:custGeom>
              <a:avLst/>
              <a:gdLst/>
              <a:ahLst/>
              <a:cxnLst/>
              <a:rect l="l" t="t" r="r" b="b"/>
              <a:pathLst>
                <a:path w="2456815" h="485139">
                  <a:moveTo>
                    <a:pt x="0" y="48514"/>
                  </a:moveTo>
                  <a:lnTo>
                    <a:pt x="3811" y="29628"/>
                  </a:lnTo>
                  <a:lnTo>
                    <a:pt x="14208" y="14208"/>
                  </a:lnTo>
                  <a:lnTo>
                    <a:pt x="29628" y="3811"/>
                  </a:lnTo>
                  <a:lnTo>
                    <a:pt x="48514" y="0"/>
                  </a:lnTo>
                  <a:lnTo>
                    <a:pt x="2408174" y="0"/>
                  </a:lnTo>
                  <a:lnTo>
                    <a:pt x="2427059" y="3811"/>
                  </a:lnTo>
                  <a:lnTo>
                    <a:pt x="2442479" y="14208"/>
                  </a:lnTo>
                  <a:lnTo>
                    <a:pt x="2452876" y="29628"/>
                  </a:lnTo>
                  <a:lnTo>
                    <a:pt x="2456688" y="48514"/>
                  </a:lnTo>
                  <a:lnTo>
                    <a:pt x="2456688" y="436118"/>
                  </a:lnTo>
                  <a:lnTo>
                    <a:pt x="2452876" y="455003"/>
                  </a:lnTo>
                  <a:lnTo>
                    <a:pt x="2442479" y="470423"/>
                  </a:lnTo>
                  <a:lnTo>
                    <a:pt x="2427059" y="480820"/>
                  </a:lnTo>
                  <a:lnTo>
                    <a:pt x="2408174" y="484632"/>
                  </a:lnTo>
                  <a:lnTo>
                    <a:pt x="48514" y="484632"/>
                  </a:lnTo>
                  <a:lnTo>
                    <a:pt x="29628" y="480820"/>
                  </a:lnTo>
                  <a:lnTo>
                    <a:pt x="14208" y="470423"/>
                  </a:lnTo>
                  <a:lnTo>
                    <a:pt x="3811" y="455003"/>
                  </a:lnTo>
                  <a:lnTo>
                    <a:pt x="0" y="436118"/>
                  </a:lnTo>
                  <a:lnTo>
                    <a:pt x="0" y="48514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8037811" y="4640943"/>
            <a:ext cx="2381939" cy="1143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8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DIRECCIÓN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FINANCIERA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Y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DE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ts val="1380"/>
              </a:lnSpc>
            </a:pPr>
            <a:r>
              <a:rPr sz="1200" b="1" spc="-5" dirty="0" smtClean="0">
                <a:latin typeface="Calibri"/>
                <a:cs typeface="Calibri"/>
              </a:rPr>
              <a:t>TESORERÍA</a:t>
            </a:r>
            <a:endParaRPr lang="es-ES" sz="1200" b="1" spc="-5" dirty="0" smtClean="0">
              <a:latin typeface="Calibri"/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200" dirty="0" smtClean="0">
                <a:cs typeface="Calibri"/>
              </a:rPr>
              <a:t>Juan Camilo Calejas Murcia</a:t>
            </a: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200" dirty="0" err="1" smtClean="0">
                <a:cs typeface="Calibri"/>
              </a:rPr>
              <a:t>Director</a:t>
            </a:r>
            <a:r>
              <a:rPr lang="pt-BR" sz="1200" dirty="0" smtClean="0">
                <a:cs typeface="Calibri"/>
              </a:rPr>
              <a:t> </a:t>
            </a:r>
            <a:r>
              <a:rPr lang="pt-BR" sz="1200" dirty="0" err="1" smtClean="0">
                <a:cs typeface="Calibri"/>
              </a:rPr>
              <a:t>financiero</a:t>
            </a:r>
            <a:r>
              <a:rPr lang="pt-BR" sz="1200" dirty="0" smtClean="0">
                <a:cs typeface="Calibri"/>
              </a:rPr>
              <a:t> y de </a:t>
            </a:r>
            <a:r>
              <a:rPr lang="pt-BR" sz="1200" dirty="0" err="1" smtClean="0">
                <a:cs typeface="Calibri"/>
              </a:rPr>
              <a:t>tesoreria</a:t>
            </a:r>
            <a:r>
              <a:rPr lang="pt-BR" sz="1200" dirty="0" smtClean="0">
                <a:cs typeface="Calibri"/>
              </a:rPr>
              <a:t>  </a:t>
            </a: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200" dirty="0" smtClean="0">
                <a:cs typeface="Calibri"/>
              </a:rPr>
              <a:t>financiera@edat.gov.co </a:t>
            </a:r>
            <a:endParaRPr lang="pt-BR" sz="1200" dirty="0">
              <a:cs typeface="Calibri"/>
            </a:endParaRPr>
          </a:p>
          <a:p>
            <a:pPr algn="ctr">
              <a:lnSpc>
                <a:spcPts val="1380"/>
              </a:lnSpc>
            </a:pPr>
            <a:endParaRPr sz="1200" dirty="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73100" y="2887925"/>
            <a:ext cx="3200143" cy="1148771"/>
            <a:chOff x="7479538" y="4056634"/>
            <a:chExt cx="2513965" cy="613410"/>
          </a:xfrm>
        </p:grpSpPr>
        <p:sp>
          <p:nvSpPr>
            <p:cNvPr id="49" name="object 49"/>
            <p:cNvSpPr/>
            <p:nvPr/>
          </p:nvSpPr>
          <p:spPr>
            <a:xfrm>
              <a:off x="7485888" y="4062984"/>
              <a:ext cx="2455545" cy="486409"/>
            </a:xfrm>
            <a:custGeom>
              <a:avLst/>
              <a:gdLst/>
              <a:ahLst/>
              <a:cxnLst/>
              <a:rect l="l" t="t" r="r" b="b"/>
              <a:pathLst>
                <a:path w="2455545" h="486410">
                  <a:moveTo>
                    <a:pt x="2406522" y="0"/>
                  </a:moveTo>
                  <a:lnTo>
                    <a:pt x="48640" y="0"/>
                  </a:lnTo>
                  <a:lnTo>
                    <a:pt x="29682" y="3813"/>
                  </a:lnTo>
                  <a:lnTo>
                    <a:pt x="14224" y="14224"/>
                  </a:lnTo>
                  <a:lnTo>
                    <a:pt x="3813" y="29682"/>
                  </a:lnTo>
                  <a:lnTo>
                    <a:pt x="0" y="48641"/>
                  </a:lnTo>
                  <a:lnTo>
                    <a:pt x="0" y="437515"/>
                  </a:lnTo>
                  <a:lnTo>
                    <a:pt x="3813" y="456473"/>
                  </a:lnTo>
                  <a:lnTo>
                    <a:pt x="14223" y="471932"/>
                  </a:lnTo>
                  <a:lnTo>
                    <a:pt x="29682" y="482342"/>
                  </a:lnTo>
                  <a:lnTo>
                    <a:pt x="48640" y="486156"/>
                  </a:lnTo>
                  <a:lnTo>
                    <a:pt x="2406522" y="486156"/>
                  </a:lnTo>
                  <a:lnTo>
                    <a:pt x="2425481" y="482342"/>
                  </a:lnTo>
                  <a:lnTo>
                    <a:pt x="2440939" y="471932"/>
                  </a:lnTo>
                  <a:lnTo>
                    <a:pt x="2451350" y="456473"/>
                  </a:lnTo>
                  <a:lnTo>
                    <a:pt x="2455163" y="437515"/>
                  </a:lnTo>
                  <a:lnTo>
                    <a:pt x="2455163" y="48641"/>
                  </a:lnTo>
                  <a:lnTo>
                    <a:pt x="2451350" y="29682"/>
                  </a:lnTo>
                  <a:lnTo>
                    <a:pt x="2440939" y="14224"/>
                  </a:lnTo>
                  <a:lnTo>
                    <a:pt x="2425481" y="3813"/>
                  </a:lnTo>
                  <a:lnTo>
                    <a:pt x="240652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85888" y="4062984"/>
              <a:ext cx="2455545" cy="486409"/>
            </a:xfrm>
            <a:custGeom>
              <a:avLst/>
              <a:gdLst/>
              <a:ahLst/>
              <a:cxnLst/>
              <a:rect l="l" t="t" r="r" b="b"/>
              <a:pathLst>
                <a:path w="2455545" h="486410">
                  <a:moveTo>
                    <a:pt x="0" y="48641"/>
                  </a:moveTo>
                  <a:lnTo>
                    <a:pt x="3813" y="29682"/>
                  </a:lnTo>
                  <a:lnTo>
                    <a:pt x="14224" y="14224"/>
                  </a:lnTo>
                  <a:lnTo>
                    <a:pt x="29682" y="3813"/>
                  </a:lnTo>
                  <a:lnTo>
                    <a:pt x="48640" y="0"/>
                  </a:lnTo>
                  <a:lnTo>
                    <a:pt x="2406522" y="0"/>
                  </a:lnTo>
                  <a:lnTo>
                    <a:pt x="2425481" y="3813"/>
                  </a:lnTo>
                  <a:lnTo>
                    <a:pt x="2440939" y="14224"/>
                  </a:lnTo>
                  <a:lnTo>
                    <a:pt x="2451350" y="29682"/>
                  </a:lnTo>
                  <a:lnTo>
                    <a:pt x="2455163" y="48641"/>
                  </a:lnTo>
                  <a:lnTo>
                    <a:pt x="2455163" y="437515"/>
                  </a:lnTo>
                  <a:lnTo>
                    <a:pt x="2451350" y="456473"/>
                  </a:lnTo>
                  <a:lnTo>
                    <a:pt x="2440939" y="471932"/>
                  </a:lnTo>
                  <a:lnTo>
                    <a:pt x="2425481" y="482342"/>
                  </a:lnTo>
                  <a:lnTo>
                    <a:pt x="2406522" y="486156"/>
                  </a:lnTo>
                  <a:lnTo>
                    <a:pt x="48640" y="486156"/>
                  </a:lnTo>
                  <a:lnTo>
                    <a:pt x="29682" y="482342"/>
                  </a:lnTo>
                  <a:lnTo>
                    <a:pt x="14223" y="471932"/>
                  </a:lnTo>
                  <a:lnTo>
                    <a:pt x="3813" y="456473"/>
                  </a:lnTo>
                  <a:lnTo>
                    <a:pt x="0" y="437515"/>
                  </a:lnTo>
                  <a:lnTo>
                    <a:pt x="0" y="4864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531608" y="4187952"/>
              <a:ext cx="2455545" cy="475615"/>
            </a:xfrm>
            <a:custGeom>
              <a:avLst/>
              <a:gdLst/>
              <a:ahLst/>
              <a:cxnLst/>
              <a:rect l="l" t="t" r="r" b="b"/>
              <a:pathLst>
                <a:path w="2455545" h="475614">
                  <a:moveTo>
                    <a:pt x="2455163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455163" y="475488"/>
                  </a:lnTo>
                  <a:lnTo>
                    <a:pt x="24551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531608" y="4187952"/>
              <a:ext cx="2455545" cy="475615"/>
            </a:xfrm>
            <a:custGeom>
              <a:avLst/>
              <a:gdLst/>
              <a:ahLst/>
              <a:cxnLst/>
              <a:rect l="l" t="t" r="r" b="b"/>
              <a:pathLst>
                <a:path w="2455545" h="475614">
                  <a:moveTo>
                    <a:pt x="0" y="475488"/>
                  </a:moveTo>
                  <a:lnTo>
                    <a:pt x="2455163" y="475488"/>
                  </a:lnTo>
                  <a:lnTo>
                    <a:pt x="2455163" y="0"/>
                  </a:lnTo>
                  <a:lnTo>
                    <a:pt x="0" y="0"/>
                  </a:lnTo>
                  <a:lnTo>
                    <a:pt x="0" y="475488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755478" y="3156968"/>
            <a:ext cx="3125777" cy="879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DIRECCIÓN </a:t>
            </a:r>
            <a:r>
              <a:rPr sz="1100" b="1" spc="-15" dirty="0">
                <a:latin typeface="Calibri"/>
                <a:cs typeface="Calibri"/>
              </a:rPr>
              <a:t>ADMINISTRATIVA </a:t>
            </a:r>
            <a:r>
              <a:rPr sz="1100" b="1" spc="-5" dirty="0">
                <a:latin typeface="Calibri"/>
                <a:cs typeface="Calibri"/>
              </a:rPr>
              <a:t>DE </a:t>
            </a:r>
            <a:r>
              <a:rPr sz="1100" b="1" spc="-2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CONTROL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 smtClean="0">
                <a:latin typeface="Calibri"/>
                <a:cs typeface="Calibri"/>
              </a:rPr>
              <a:t>INTERNO</a:t>
            </a:r>
            <a:endParaRPr lang="es-ES" sz="1100" b="1" dirty="0" smtClean="0">
              <a:latin typeface="Calibri"/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es-ES" sz="1050" dirty="0" smtClean="0">
                <a:latin typeface="Calibri"/>
                <a:cs typeface="Calibri"/>
              </a:rPr>
              <a:t>(Periodo fijo)</a:t>
            </a: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050" dirty="0" smtClean="0">
                <a:latin typeface="Calibri"/>
                <a:cs typeface="Calibri"/>
              </a:rPr>
              <a:t>Diego Alberto Casas Morales</a:t>
            </a: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050" dirty="0" err="1" smtClean="0">
                <a:latin typeface="Calibri"/>
                <a:cs typeface="Calibri"/>
              </a:rPr>
              <a:t>Director</a:t>
            </a:r>
            <a:r>
              <a:rPr lang="pt-BR" sz="1050" dirty="0" smtClean="0">
                <a:latin typeface="Calibri"/>
                <a:cs typeface="Calibri"/>
              </a:rPr>
              <a:t> De </a:t>
            </a:r>
            <a:r>
              <a:rPr lang="pt-BR" sz="1050" dirty="0" err="1" smtClean="0">
                <a:latin typeface="Calibri"/>
                <a:cs typeface="Calibri"/>
              </a:rPr>
              <a:t>Control</a:t>
            </a:r>
            <a:r>
              <a:rPr lang="pt-BR" sz="1050" dirty="0" smtClean="0">
                <a:latin typeface="Calibri"/>
                <a:cs typeface="Calibri"/>
              </a:rPr>
              <a:t> Interno </a:t>
            </a: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050" dirty="0" smtClean="0">
                <a:latin typeface="Calibri"/>
                <a:cs typeface="Calibri"/>
              </a:rPr>
              <a:t>controlinterno@edat.gov.co</a:t>
            </a:r>
            <a:endParaRPr lang="pt-BR" sz="105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028357" y="3062225"/>
            <a:ext cx="1741170" cy="5238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CO" sz="1050" spc="-5" dirty="0" smtClean="0">
                <a:latin typeface="Calibri"/>
                <a:cs typeface="Calibri"/>
              </a:rPr>
              <a:t>José</a:t>
            </a:r>
            <a:r>
              <a:rPr lang="es-CO" sz="1050" dirty="0" smtClean="0">
                <a:latin typeface="Calibri"/>
                <a:cs typeface="Calibri"/>
              </a:rPr>
              <a:t> Rodrigo</a:t>
            </a:r>
            <a:r>
              <a:rPr lang="es-CO" sz="1050" spc="-20" dirty="0" smtClean="0">
                <a:latin typeface="Calibri"/>
                <a:cs typeface="Calibri"/>
              </a:rPr>
              <a:t> </a:t>
            </a:r>
            <a:r>
              <a:rPr lang="es-CO" sz="1050" dirty="0" smtClean="0">
                <a:latin typeface="Calibri"/>
                <a:cs typeface="Calibri"/>
              </a:rPr>
              <a:t>Herrera</a:t>
            </a:r>
            <a:r>
              <a:rPr lang="es-CO" sz="1050" spc="-30" dirty="0" smtClean="0">
                <a:latin typeface="Calibri"/>
                <a:cs typeface="Calibri"/>
              </a:rPr>
              <a:t> </a:t>
            </a:r>
            <a:r>
              <a:rPr lang="es-CO" sz="1050" spc="-5" dirty="0" smtClean="0">
                <a:latin typeface="Calibri"/>
                <a:cs typeface="Calibri"/>
              </a:rPr>
              <a:t>Mejía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050" spc="-5" dirty="0" smtClean="0">
                <a:latin typeface="Calibri"/>
                <a:cs typeface="Calibri"/>
              </a:rPr>
              <a:t>Gerente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050" spc="-5" dirty="0" smtClean="0">
                <a:latin typeface="Calibri"/>
                <a:cs typeface="Calibri"/>
              </a:rPr>
              <a:t>Gerencia@edat.gov.co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xmlns="" id="{BBE6E182-AEC5-8B0D-2F5E-6D5336052EB3}"/>
              </a:ext>
            </a:extLst>
          </p:cNvPr>
          <p:cNvSpPr txBox="1">
            <a:spLocks/>
          </p:cNvSpPr>
          <p:nvPr/>
        </p:nvSpPr>
        <p:spPr>
          <a:xfrm>
            <a:off x="90241" y="149779"/>
            <a:ext cx="9073243" cy="9411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ORGANIGRAMA  </a:t>
            </a:r>
            <a:endParaRPr lang="es-CO" dirty="0"/>
          </a:p>
        </p:txBody>
      </p:sp>
      <p:cxnSp>
        <p:nvCxnSpPr>
          <p:cNvPr id="70" name="Conector recto 69"/>
          <p:cNvCxnSpPr/>
          <p:nvPr/>
        </p:nvCxnSpPr>
        <p:spPr>
          <a:xfrm>
            <a:off x="5770297" y="1507294"/>
            <a:ext cx="11961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Imagen 65">
            <a:extLst>
              <a:ext uri="{FF2B5EF4-FFF2-40B4-BE49-F238E27FC236}">
                <a16:creationId xmlns:a16="http://schemas.microsoft.com/office/drawing/2014/main" xmlns="" id="{ADAC960E-EC91-7B91-7AF1-80920C26D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71" name="object 54"/>
          <p:cNvSpPr/>
          <p:nvPr/>
        </p:nvSpPr>
        <p:spPr>
          <a:xfrm>
            <a:off x="3823056" y="3736890"/>
            <a:ext cx="1988337" cy="45719"/>
          </a:xfrm>
          <a:custGeom>
            <a:avLst/>
            <a:gdLst/>
            <a:ahLst/>
            <a:cxnLst/>
            <a:rect l="l" t="t" r="r" b="b"/>
            <a:pathLst>
              <a:path w="1736725">
                <a:moveTo>
                  <a:pt x="0" y="0"/>
                </a:moveTo>
                <a:lnTo>
                  <a:pt x="1736471" y="0"/>
                </a:lnTo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1" name="Conector recto 60"/>
          <p:cNvCxnSpPr/>
          <p:nvPr/>
        </p:nvCxnSpPr>
        <p:spPr>
          <a:xfrm>
            <a:off x="5809510" y="3736890"/>
            <a:ext cx="2394690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75" name="object 5"/>
          <p:cNvGrpSpPr/>
          <p:nvPr/>
        </p:nvGrpSpPr>
        <p:grpSpPr>
          <a:xfrm>
            <a:off x="8004401" y="3180653"/>
            <a:ext cx="2230406" cy="998985"/>
            <a:chOff x="7382256" y="1584960"/>
            <a:chExt cx="1519555" cy="594360"/>
          </a:xfrm>
        </p:grpSpPr>
        <p:sp>
          <p:nvSpPr>
            <p:cNvPr id="76" name="object 6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2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59" y="394970"/>
                  </a:lnTo>
                  <a:lnTo>
                    <a:pt x="1356359" y="43942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2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59" y="43942"/>
                  </a:lnTo>
                  <a:lnTo>
                    <a:pt x="1356359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1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60" y="394970"/>
                  </a:lnTo>
                  <a:lnTo>
                    <a:pt x="1356360" y="43941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9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1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60" y="43941"/>
                  </a:lnTo>
                  <a:lnTo>
                    <a:pt x="1356360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1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53"/>
          <p:cNvSpPr txBox="1"/>
          <p:nvPr/>
        </p:nvSpPr>
        <p:spPr>
          <a:xfrm>
            <a:off x="7685658" y="3480858"/>
            <a:ext cx="3125777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es-ES" sz="1100" b="1" spc="-5" dirty="0" smtClean="0">
                <a:latin typeface="Calibri"/>
                <a:cs typeface="Calibri"/>
              </a:rPr>
              <a:t>SECRETARIA EJECUTIVA - LNR</a:t>
            </a:r>
            <a:endParaRPr lang="es-ES" sz="1100" b="1" dirty="0" smtClean="0">
              <a:latin typeface="Calibri"/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es-ES" sz="1050" dirty="0" err="1" smtClean="0">
                <a:latin typeface="Calibri"/>
                <a:cs typeface="Calibri"/>
              </a:rPr>
              <a:t>Jenifer</a:t>
            </a:r>
            <a:r>
              <a:rPr lang="es-ES" sz="1050" dirty="0" smtClean="0">
                <a:latin typeface="Calibri"/>
                <a:cs typeface="Calibri"/>
              </a:rPr>
              <a:t> Gómez </a:t>
            </a: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es-ES" sz="1050" dirty="0" smtClean="0">
                <a:latin typeface="Calibri"/>
                <a:cs typeface="Calibri"/>
              </a:rPr>
              <a:t>Secretaria ejecutiva </a:t>
            </a:r>
            <a:endParaRPr lang="pt-BR" sz="1050" dirty="0" smtClean="0">
              <a:latin typeface="Calibri"/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050" dirty="0" smtClean="0">
                <a:latin typeface="Calibri"/>
                <a:cs typeface="Calibri"/>
              </a:rPr>
              <a:t> secretariaejecutiva@edat.gov.co</a:t>
            </a:r>
          </a:p>
        </p:txBody>
      </p:sp>
      <p:grpSp>
        <p:nvGrpSpPr>
          <p:cNvPr id="86" name="object 5"/>
          <p:cNvGrpSpPr/>
          <p:nvPr/>
        </p:nvGrpSpPr>
        <p:grpSpPr>
          <a:xfrm>
            <a:off x="5038979" y="5755439"/>
            <a:ext cx="2230406" cy="998985"/>
            <a:chOff x="7382256" y="1584960"/>
            <a:chExt cx="1519555" cy="594360"/>
          </a:xfrm>
        </p:grpSpPr>
        <p:sp>
          <p:nvSpPr>
            <p:cNvPr id="87" name="object 6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2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59" y="394970"/>
                  </a:lnTo>
                  <a:lnTo>
                    <a:pt x="1356359" y="43942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7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2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59" y="43942"/>
                  </a:lnTo>
                  <a:lnTo>
                    <a:pt x="1356359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1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60" y="394970"/>
                  </a:lnTo>
                  <a:lnTo>
                    <a:pt x="1356360" y="43941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1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60" y="43941"/>
                  </a:lnTo>
                  <a:lnTo>
                    <a:pt x="1356360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1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1" name="object 5"/>
          <p:cNvGrpSpPr/>
          <p:nvPr/>
        </p:nvGrpSpPr>
        <p:grpSpPr>
          <a:xfrm>
            <a:off x="8189343" y="5809103"/>
            <a:ext cx="2399439" cy="945321"/>
            <a:chOff x="7382256" y="1584960"/>
            <a:chExt cx="1519555" cy="594360"/>
          </a:xfrm>
        </p:grpSpPr>
        <p:sp>
          <p:nvSpPr>
            <p:cNvPr id="92" name="object 6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2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59" y="394970"/>
                  </a:lnTo>
                  <a:lnTo>
                    <a:pt x="1356359" y="43942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7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2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59" y="43942"/>
                  </a:lnTo>
                  <a:lnTo>
                    <a:pt x="1356359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8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1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60" y="394970"/>
                  </a:lnTo>
                  <a:lnTo>
                    <a:pt x="1356360" y="43941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1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60" y="43941"/>
                  </a:lnTo>
                  <a:lnTo>
                    <a:pt x="1356360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1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4"/>
          <p:cNvSpPr/>
          <p:nvPr/>
        </p:nvSpPr>
        <p:spPr>
          <a:xfrm>
            <a:off x="2920913" y="5510072"/>
            <a:ext cx="0" cy="605790"/>
          </a:xfrm>
          <a:custGeom>
            <a:avLst/>
            <a:gdLst/>
            <a:ahLst/>
            <a:cxnLst/>
            <a:rect l="l" t="t" r="r" b="b"/>
            <a:pathLst>
              <a:path h="605789">
                <a:moveTo>
                  <a:pt x="0" y="0"/>
                </a:moveTo>
                <a:lnTo>
                  <a:pt x="0" y="605790"/>
                </a:lnTo>
              </a:path>
            </a:pathLst>
          </a:custGeom>
          <a:ln w="12192">
            <a:solidFill>
              <a:srgbClr val="467A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object 5"/>
          <p:cNvGrpSpPr/>
          <p:nvPr/>
        </p:nvGrpSpPr>
        <p:grpSpPr>
          <a:xfrm>
            <a:off x="1845843" y="5755439"/>
            <a:ext cx="2230406" cy="998985"/>
            <a:chOff x="7382256" y="1584960"/>
            <a:chExt cx="1519555" cy="594360"/>
          </a:xfrm>
        </p:grpSpPr>
        <p:sp>
          <p:nvSpPr>
            <p:cNvPr id="98" name="object 6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2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59" y="394970"/>
                  </a:lnTo>
                  <a:lnTo>
                    <a:pt x="1356359" y="43942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7"/>
            <p:cNvSpPr/>
            <p:nvPr/>
          </p:nvSpPr>
          <p:spPr>
            <a:xfrm>
              <a:off x="7388352" y="1591056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2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59" y="43942"/>
                  </a:lnTo>
                  <a:lnTo>
                    <a:pt x="1356359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8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1312418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1"/>
                  </a:lnTo>
                  <a:lnTo>
                    <a:pt x="0" y="394970"/>
                  </a:lnTo>
                  <a:lnTo>
                    <a:pt x="3454" y="412069"/>
                  </a:lnTo>
                  <a:lnTo>
                    <a:pt x="12874" y="426037"/>
                  </a:lnTo>
                  <a:lnTo>
                    <a:pt x="26842" y="435457"/>
                  </a:lnTo>
                  <a:lnTo>
                    <a:pt x="43942" y="438912"/>
                  </a:lnTo>
                  <a:lnTo>
                    <a:pt x="1312418" y="438912"/>
                  </a:lnTo>
                  <a:lnTo>
                    <a:pt x="1329517" y="435457"/>
                  </a:lnTo>
                  <a:lnTo>
                    <a:pt x="1343485" y="426037"/>
                  </a:lnTo>
                  <a:lnTo>
                    <a:pt x="1352905" y="412069"/>
                  </a:lnTo>
                  <a:lnTo>
                    <a:pt x="1356360" y="394970"/>
                  </a:lnTo>
                  <a:lnTo>
                    <a:pt x="1356360" y="43941"/>
                  </a:lnTo>
                  <a:lnTo>
                    <a:pt x="1352905" y="26842"/>
                  </a:lnTo>
                  <a:lnTo>
                    <a:pt x="1343485" y="12874"/>
                  </a:lnTo>
                  <a:lnTo>
                    <a:pt x="1329517" y="3454"/>
                  </a:lnTo>
                  <a:lnTo>
                    <a:pt x="1312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"/>
            <p:cNvSpPr/>
            <p:nvPr/>
          </p:nvSpPr>
          <p:spPr>
            <a:xfrm>
              <a:off x="7539228" y="1734312"/>
              <a:ext cx="1356360" cy="439420"/>
            </a:xfrm>
            <a:custGeom>
              <a:avLst/>
              <a:gdLst/>
              <a:ahLst/>
              <a:cxnLst/>
              <a:rect l="l" t="t" r="r" b="b"/>
              <a:pathLst>
                <a:path w="1356359" h="439419">
                  <a:moveTo>
                    <a:pt x="0" y="43941"/>
                  </a:moveTo>
                  <a:lnTo>
                    <a:pt x="3454" y="26842"/>
                  </a:lnTo>
                  <a:lnTo>
                    <a:pt x="12874" y="12874"/>
                  </a:lnTo>
                  <a:lnTo>
                    <a:pt x="26842" y="3454"/>
                  </a:lnTo>
                  <a:lnTo>
                    <a:pt x="43942" y="0"/>
                  </a:lnTo>
                  <a:lnTo>
                    <a:pt x="1312418" y="0"/>
                  </a:lnTo>
                  <a:lnTo>
                    <a:pt x="1329517" y="3454"/>
                  </a:lnTo>
                  <a:lnTo>
                    <a:pt x="1343485" y="12874"/>
                  </a:lnTo>
                  <a:lnTo>
                    <a:pt x="1352905" y="26842"/>
                  </a:lnTo>
                  <a:lnTo>
                    <a:pt x="1356360" y="43941"/>
                  </a:lnTo>
                  <a:lnTo>
                    <a:pt x="1356360" y="394970"/>
                  </a:lnTo>
                  <a:lnTo>
                    <a:pt x="1352905" y="412069"/>
                  </a:lnTo>
                  <a:lnTo>
                    <a:pt x="1343485" y="426037"/>
                  </a:lnTo>
                  <a:lnTo>
                    <a:pt x="1329517" y="435457"/>
                  </a:lnTo>
                  <a:lnTo>
                    <a:pt x="1312418" y="438912"/>
                  </a:lnTo>
                  <a:lnTo>
                    <a:pt x="43942" y="438912"/>
                  </a:lnTo>
                  <a:lnTo>
                    <a:pt x="26842" y="435457"/>
                  </a:lnTo>
                  <a:lnTo>
                    <a:pt x="12874" y="426037"/>
                  </a:lnTo>
                  <a:lnTo>
                    <a:pt x="3454" y="412069"/>
                  </a:lnTo>
                  <a:lnTo>
                    <a:pt x="0" y="394970"/>
                  </a:lnTo>
                  <a:lnTo>
                    <a:pt x="0" y="43941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3"/>
          <p:cNvSpPr/>
          <p:nvPr/>
        </p:nvSpPr>
        <p:spPr>
          <a:xfrm>
            <a:off x="6007925" y="5615049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797"/>
                </a:lnTo>
              </a:path>
            </a:pathLst>
          </a:custGeom>
          <a:ln w="12192">
            <a:solidFill>
              <a:srgbClr val="528B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3"/>
          <p:cNvSpPr/>
          <p:nvPr/>
        </p:nvSpPr>
        <p:spPr>
          <a:xfrm>
            <a:off x="9279556" y="5602531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4">
                <a:moveTo>
                  <a:pt x="0" y="0"/>
                </a:moveTo>
                <a:lnTo>
                  <a:pt x="0" y="280797"/>
                </a:lnTo>
              </a:path>
            </a:pathLst>
          </a:custGeom>
          <a:ln w="12192">
            <a:solidFill>
              <a:srgbClr val="528B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53"/>
          <p:cNvSpPr txBox="1"/>
          <p:nvPr/>
        </p:nvSpPr>
        <p:spPr>
          <a:xfrm>
            <a:off x="1487887" y="6141665"/>
            <a:ext cx="3125777" cy="53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es-ES" sz="1100" b="1" spc="-5" dirty="0" smtClean="0">
                <a:latin typeface="Calibri"/>
                <a:cs typeface="Calibri"/>
              </a:rPr>
              <a:t>AUXILIAR ADMINISTRATIVO (CA)</a:t>
            </a:r>
            <a:endParaRPr lang="es-ES" sz="1100" b="1" dirty="0" smtClean="0">
              <a:latin typeface="Calibri"/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es-ES" sz="1050" dirty="0" err="1" smtClean="0">
                <a:latin typeface="Calibri"/>
                <a:cs typeface="Calibri"/>
              </a:rPr>
              <a:t>Dicenid</a:t>
            </a:r>
            <a:r>
              <a:rPr lang="es-ES" sz="1050" dirty="0" smtClean="0">
                <a:latin typeface="Calibri"/>
                <a:cs typeface="Calibri"/>
              </a:rPr>
              <a:t> Hernández Villareal  </a:t>
            </a:r>
            <a:endParaRPr lang="pt-BR" sz="1050" dirty="0" smtClean="0">
              <a:latin typeface="Calibri"/>
              <a:cs typeface="Calibri"/>
            </a:endParaRP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pt-BR" sz="105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05" name="object 53"/>
          <p:cNvSpPr txBox="1"/>
          <p:nvPr/>
        </p:nvSpPr>
        <p:spPr>
          <a:xfrm>
            <a:off x="5176033" y="6147481"/>
            <a:ext cx="2177568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es-ES" sz="1400" b="1" spc="-5" dirty="0" smtClean="0">
                <a:latin typeface="Calibri"/>
                <a:cs typeface="Calibri"/>
              </a:rPr>
              <a:t>(2) DOS PROFESIONALES</a:t>
            </a:r>
          </a:p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es-ES" sz="1400" b="1" spc="-5" dirty="0" smtClean="0">
                <a:latin typeface="Calibri"/>
                <a:cs typeface="Calibri"/>
              </a:rPr>
              <a:t>UNIVERSITARIO (CA)</a:t>
            </a:r>
            <a:r>
              <a:rPr lang="pt-BR" sz="14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06" name="object 53"/>
          <p:cNvSpPr txBox="1"/>
          <p:nvPr/>
        </p:nvSpPr>
        <p:spPr>
          <a:xfrm>
            <a:off x="8401387" y="6219986"/>
            <a:ext cx="217756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 marR="5080" indent="-411480" algn="ctr">
              <a:lnSpc>
                <a:spcPct val="100000"/>
              </a:lnSpc>
              <a:spcBef>
                <a:spcPts val="100"/>
              </a:spcBef>
            </a:pPr>
            <a:r>
              <a:rPr lang="es-ES" sz="1400" b="1" spc="-5" dirty="0" smtClean="0">
                <a:latin typeface="Calibri"/>
                <a:cs typeface="Calibri"/>
              </a:rPr>
              <a:t>AUXILIAR ADMINISTRATIVO (CA)</a:t>
            </a:r>
            <a:r>
              <a:rPr lang="pt-BR" sz="1400" dirty="0" smtClean="0"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5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2AF150D-1F96-75A0-8C44-8E13824B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8" y="5812967"/>
            <a:ext cx="442271" cy="9970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36190"/>
            <a:ext cx="6502400" cy="477570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677992" y="2396647"/>
            <a:ext cx="491710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NUESTROS INSTRUMENTOS DE PLANEACIÓ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 INSTITUCIONAL 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103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8767</TotalTime>
  <Words>1952</Words>
  <Application>Microsoft Office PowerPoint</Application>
  <PresentationFormat>Panorámica</PresentationFormat>
  <Paragraphs>176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3" baseType="lpstr">
      <vt:lpstr>Arial</vt:lpstr>
      <vt:lpstr>Arial MT</vt:lpstr>
      <vt:lpstr>Calibri</vt:lpstr>
      <vt:lpstr>Calibri Light</vt:lpstr>
      <vt:lpstr>Monotype Corsiva</vt:lpstr>
      <vt:lpstr>Verdana</vt:lpstr>
      <vt:lpstr>Wingdings</vt:lpstr>
      <vt:lpstr>Tema de Office</vt:lpstr>
      <vt:lpstr>JORNADA DE INDUCCIÓN Y REINDUCCIÓN  </vt:lpstr>
      <vt:lpstr>AGENDA </vt:lpstr>
      <vt:lpstr>REGLAS DEL JUEGO  </vt:lpstr>
      <vt:lpstr>OBJETIVOS </vt:lpstr>
      <vt:lpstr>COMPONENTES</vt:lpstr>
      <vt:lpstr>Presentación de PowerPoint</vt:lpstr>
      <vt:lpstr>Presentación de PowerPoint</vt:lpstr>
      <vt:lpstr>Presentación de PowerPoint</vt:lpstr>
      <vt:lpstr>Presentación de PowerPoint</vt:lpstr>
      <vt:lpstr>NUESTROS INSTRUMENTOS DE PLANEACIÓN INSTITUCIONAL </vt:lpstr>
      <vt:lpstr>CÓDIGO DE INTEGRIDAD </vt:lpstr>
      <vt:lpstr>Presentación de PowerPoint</vt:lpstr>
      <vt:lpstr>Presentación de PowerPoint</vt:lpstr>
      <vt:lpstr>POLÍTICA AMBIENTAL </vt:lpstr>
      <vt:lpstr>PROGRAMA DE TRANSPARENCIA Y ÉTICA PUBLICA </vt:lpstr>
      <vt:lpstr>Presentación de PowerPoint</vt:lpstr>
      <vt:lpstr> ¿QUE ES MIPG?</vt:lpstr>
      <vt:lpstr>DIMENSIONES DE MIPG</vt:lpstr>
      <vt:lpstr>POLÍTICAS DE MIPG</vt:lpstr>
      <vt:lpstr>MAPA DE PROCESOS </vt:lpstr>
      <vt:lpstr>ELEMENTOS DEL MODELO DE OPERACIÓN </vt:lpstr>
      <vt:lpstr>PIRÁMIDE DOCUMENTAL </vt:lpstr>
      <vt:lpstr>DONDE ENCONTRAR LOS DOCUMENTOS </vt:lpstr>
      <vt:lpstr>DONDE ENCONTRAR LOS DOCUMENTOS </vt:lpstr>
      <vt:lpstr>DONDE ENCONTRAR LOS DOCUMENTOS </vt:lpstr>
      <vt:lpstr>DONDE ENCONTRAR LOS DOCUMENTOS </vt:lpstr>
      <vt:lpstr>Presentación de PowerPoint</vt:lpstr>
      <vt:lpstr>NUESTROS RESULTADOS FURAG </vt:lpstr>
      <vt:lpstr>NUESTROS RESULTADOS 2023 FURAG </vt:lpstr>
      <vt:lpstr>NUESTROS RESULTADOS FURAG </vt:lpstr>
      <vt:lpstr>Revisión de resultados y trazabilidad MIPG años 2022 – 2023.</vt:lpstr>
      <vt:lpstr>Presentación de PowerPoint</vt:lpstr>
      <vt:lpstr>PLAN DE TRABAJO MODELO INTEGRADO DE PLANEACIÓN Y GESTIÓN </vt:lpstr>
      <vt:lpstr>LA REGLA DE ORO DEL SISTEMA INTEGRADO DE GESTIÓN </vt:lpstr>
      <vt:lpstr>APLICAR LA MEJORA CONTINUA </vt:lpstr>
      <vt:lpstr>Presentación de PowerPoint</vt:lpstr>
      <vt:lpstr>¿QUE ES EL SG-SST?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GESTOR Y SUS RESPONSABILIDADES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Palacios</dc:creator>
  <cp:lastModifiedBy>Administrador</cp:lastModifiedBy>
  <cp:revision>291</cp:revision>
  <dcterms:created xsi:type="dcterms:W3CDTF">2021-10-21T01:56:41Z</dcterms:created>
  <dcterms:modified xsi:type="dcterms:W3CDTF">2024-10-22T15:18:19Z</dcterms:modified>
</cp:coreProperties>
</file>